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4" r:id="rId1"/>
  </p:sldMasterIdLst>
  <p:notesMasterIdLst>
    <p:notesMasterId r:id="rId17"/>
  </p:notesMasterIdLst>
  <p:handoutMasterIdLst>
    <p:handoutMasterId r:id="rId18"/>
  </p:handoutMasterIdLst>
  <p:sldIdLst>
    <p:sldId id="309" r:id="rId2"/>
    <p:sldId id="310" r:id="rId3"/>
    <p:sldId id="311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3" r:id="rId13"/>
    <p:sldId id="312" r:id="rId14"/>
    <p:sldId id="313" r:id="rId15"/>
    <p:sldId id="308" r:id="rId1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333333"/>
    <a:srgbClr val="93A299"/>
    <a:srgbClr val="97DCFF"/>
    <a:srgbClr val="1C1C1C"/>
    <a:srgbClr val="292929"/>
    <a:srgbClr val="ABE3FF"/>
    <a:srgbClr val="6B95C7"/>
    <a:srgbClr val="99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0" autoAdjust="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774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D6ADD92-2A97-49CC-9CDE-F281E2645FC5}" type="datetime1">
              <a:rPr lang="en-US"/>
              <a:pPr>
                <a:defRPr/>
              </a:pPr>
              <a:t>6/2/2017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2C10265-4D66-4823-AACE-4FE5F0AACC4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8018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E9F4DDD-C369-4B42-8B77-F539FA10D6A0}" type="datetime1">
              <a:rPr lang="en-US"/>
              <a:pPr>
                <a:defRPr/>
              </a:pPr>
              <a:t>6/2/2017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 noProof="0" smtClean="0"/>
              <a:t>Click to edit Master text styles</a:t>
            </a:r>
          </a:p>
          <a:p>
            <a:pPr lvl="1"/>
            <a:r>
              <a:rPr lang="pl-PL" noProof="0" smtClean="0"/>
              <a:t>Second level</a:t>
            </a:r>
          </a:p>
          <a:p>
            <a:pPr lvl="2"/>
            <a:r>
              <a:rPr lang="pl-PL" noProof="0" smtClean="0"/>
              <a:t>Third level</a:t>
            </a:r>
          </a:p>
          <a:p>
            <a:pPr lvl="3"/>
            <a:r>
              <a:rPr lang="pl-PL" noProof="0" smtClean="0"/>
              <a:t>Fourth level</a:t>
            </a:r>
          </a:p>
          <a:p>
            <a:pPr lvl="4"/>
            <a:r>
              <a:rPr lang="pl-PL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E3DC579-A3EC-48B6-9362-A752666A49A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6514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4" charset="-128"/>
        <a:cs typeface="ヒラギノ角ゴ Pro W3" pitchFamily="-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6500"/>
            <a:ext cx="8229600" cy="742950"/>
          </a:xfrm>
        </p:spPr>
        <p:txBody>
          <a:bodyPr>
            <a:normAutofit/>
          </a:bodyPr>
          <a:lstStyle>
            <a:lvl1pPr>
              <a:defRPr sz="2800" cap="small" spc="3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8420987" y="14287"/>
            <a:ext cx="457200" cy="4465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6149"/>
            <a:ext cx="8229600" cy="2998384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182" y="-6978"/>
            <a:ext cx="2228649" cy="246062"/>
          </a:xfrm>
        </p:spPr>
        <p:txBody>
          <a:bodyPr/>
          <a:lstStyle>
            <a:lvl1pPr>
              <a:defRPr sz="1300"/>
            </a:lvl1pPr>
          </a:lstStyle>
          <a:p>
            <a:r>
              <a:rPr lang="en-US" altLang="en-US" dirty="0" smtClean="0"/>
              <a:t>What is Privacy?       </a:t>
            </a:r>
            <a:fld id="{74D704C5-6668-4DD2-83F9-FA86C5F0A59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43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10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9525"/>
            <a:ext cx="9144000" cy="269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0681" y="14288"/>
            <a:ext cx="2064619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rgbClr val="FFFFFF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altLang="en-US" dirty="0" smtClean="0"/>
              <a:t>What is Privacy?       </a:t>
            </a:r>
            <a:fld id="{32AA7650-A6AB-4816-87E3-8EEB3512699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684" y="4846207"/>
            <a:ext cx="1628775" cy="161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688" y="4709161"/>
            <a:ext cx="1416116" cy="1376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spc="-100">
          <a:solidFill>
            <a:schemeClr val="tx2"/>
          </a:solidFill>
          <a:latin typeface="Trebuchet MS" panose="020B0603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businessethicsworkshop.com/case_studies/PrivacyKnowledge.html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brusseau@pace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856" y="3058197"/>
            <a:ext cx="8229600" cy="742950"/>
          </a:xfrm>
        </p:spPr>
        <p:txBody>
          <a:bodyPr/>
          <a:lstStyle/>
          <a:p>
            <a:r>
              <a:rPr lang="en-US" sz="4000" b="1" dirty="0" smtClean="0"/>
              <a:t>What is Privacy?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 smtClean="0"/>
              <a:t>What is Privacy?       </a:t>
            </a:r>
            <a:fld id="{74D704C5-6668-4DD2-83F9-FA86C5F0A59F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776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57" y="1458937"/>
            <a:ext cx="2970946" cy="2194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Examples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03134"/>
            <a:ext cx="5563457" cy="2145248"/>
          </a:xfrm>
        </p:spPr>
        <p:txBody>
          <a:bodyPr/>
          <a:lstStyle/>
          <a:p>
            <a:r>
              <a:rPr lang="en-US" sz="2000" dirty="0"/>
              <a:t>US </a:t>
            </a:r>
            <a:r>
              <a:rPr lang="en-US" sz="2000" dirty="0" smtClean="0"/>
              <a:t>Congressiona</a:t>
            </a:r>
            <a:r>
              <a:rPr lang="en-US" sz="2000" dirty="0"/>
              <a:t>l</a:t>
            </a:r>
            <a:r>
              <a:rPr lang="en-US" sz="2000" dirty="0" smtClean="0"/>
              <a:t> </a:t>
            </a:r>
            <a:r>
              <a:rPr lang="en-US" sz="2000" dirty="0" smtClean="0"/>
              <a:t>Hearing</a:t>
            </a:r>
            <a:r>
              <a:rPr lang="en-US" sz="2000" dirty="0"/>
              <a:t>: </a:t>
            </a:r>
            <a:r>
              <a:rPr lang="en-US" sz="2000" dirty="0" smtClean="0"/>
              <a:t>Surveillance &amp; Privacy</a:t>
            </a:r>
            <a:endParaRPr lang="en-US" sz="2000" dirty="0" smtClean="0"/>
          </a:p>
          <a:p>
            <a:pPr lvl="1"/>
            <a:r>
              <a:rPr lang="en-US" sz="1800" dirty="0"/>
              <a:t>Congressman maintains: Individuals' privacy can’t be violated if they don’t know their information has been </a:t>
            </a:r>
            <a:r>
              <a:rPr lang="en-US" sz="1800" dirty="0" smtClean="0"/>
              <a:t>gathered</a:t>
            </a:r>
          </a:p>
          <a:p>
            <a:pPr lvl="1"/>
            <a:r>
              <a:rPr lang="en-US" sz="1800" dirty="0" smtClean="0"/>
              <a:t>“Your privacy can’t be violated if you don’t know it has been violated.”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6129" y="-6978"/>
            <a:ext cx="2228649" cy="246062"/>
          </a:xfrm>
        </p:spPr>
        <p:txBody>
          <a:bodyPr/>
          <a:lstStyle/>
          <a:p>
            <a:r>
              <a:rPr lang="en-US" altLang="en-US" dirty="0" smtClean="0"/>
              <a:t>What is Privacy?       </a:t>
            </a:r>
            <a:fld id="{74D704C5-6668-4DD2-83F9-FA86C5F0A59F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199" y="3792218"/>
            <a:ext cx="8229601" cy="127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000" dirty="0" smtClean="0"/>
              <a:t>Response: </a:t>
            </a:r>
            <a:r>
              <a:rPr lang="en-US" sz="2000" dirty="0" smtClean="0"/>
              <a:t>If our information collected </a:t>
            </a:r>
            <a:r>
              <a:rPr lang="en-US" sz="2000" dirty="0"/>
              <a:t>without our knowledge, then by definition </a:t>
            </a:r>
            <a:r>
              <a:rPr lang="en-US" sz="2000" dirty="0" smtClean="0"/>
              <a:t>privacy lost because we </a:t>
            </a:r>
            <a:r>
              <a:rPr lang="en-US" sz="2000" dirty="0"/>
              <a:t>have lost control of access to ourselves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20657" y="3397008"/>
            <a:ext cx="15696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333333"/>
                </a:solidFill>
              </a:rPr>
              <a:t>http://bit.ly/2qKgSRx</a:t>
            </a:r>
          </a:p>
        </p:txBody>
      </p:sp>
    </p:spTree>
    <p:extLst>
      <p:ext uri="{BB962C8B-B14F-4D97-AF65-F5344CB8AC3E}">
        <p14:creationId xmlns:p14="http://schemas.microsoft.com/office/powerpoint/2010/main" val="15973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6149"/>
            <a:ext cx="4889322" cy="2001842"/>
          </a:xfrm>
        </p:spPr>
        <p:txBody>
          <a:bodyPr/>
          <a:lstStyle/>
          <a:p>
            <a:r>
              <a:rPr lang="en-US" sz="1800" dirty="0" smtClean="0"/>
              <a:t>The subject occupies outermost </a:t>
            </a:r>
            <a:r>
              <a:rPr lang="en-US" sz="1800" dirty="0" smtClean="0"/>
              <a:t>circle: access </a:t>
            </a:r>
            <a:r>
              <a:rPr lang="en-US" sz="1800" dirty="0"/>
              <a:t>to all </a:t>
            </a:r>
            <a:r>
              <a:rPr lang="en-US" sz="1800" dirty="0" smtClean="0"/>
              <a:t>information</a:t>
            </a:r>
          </a:p>
          <a:p>
            <a:r>
              <a:rPr lang="en-US" sz="1800" dirty="0" smtClean="0"/>
              <a:t>Next </a:t>
            </a:r>
            <a:r>
              <a:rPr lang="en-US" sz="1800" dirty="0" smtClean="0"/>
              <a:t>interior </a:t>
            </a:r>
            <a:r>
              <a:rPr lang="en-US" sz="1800" dirty="0" smtClean="0"/>
              <a:t>circle: </a:t>
            </a:r>
            <a:r>
              <a:rPr lang="en-US" sz="1800" dirty="0"/>
              <a:t>access to all </a:t>
            </a:r>
            <a:r>
              <a:rPr lang="en-US" sz="1800" dirty="0" smtClean="0"/>
              <a:t>except </a:t>
            </a:r>
            <a:r>
              <a:rPr lang="en-US" sz="1800" dirty="0"/>
              <a:t>the </a:t>
            </a:r>
            <a:r>
              <a:rPr lang="en-US" sz="1800" dirty="0" smtClean="0"/>
              <a:t>subject’s </a:t>
            </a:r>
            <a:r>
              <a:rPr lang="en-US" sz="1800" dirty="0"/>
              <a:t>most intimate </a:t>
            </a:r>
            <a:r>
              <a:rPr lang="en-US" sz="1800" dirty="0" smtClean="0"/>
              <a:t>truths</a:t>
            </a:r>
            <a:endParaRPr lang="en-US" sz="1800" dirty="0" smtClean="0"/>
          </a:p>
          <a:p>
            <a:r>
              <a:rPr lang="en-US" sz="1800" dirty="0" smtClean="0"/>
              <a:t>Curated access </a:t>
            </a:r>
            <a:r>
              <a:rPr lang="en-US" sz="1800" dirty="0" smtClean="0"/>
              <a:t>for subject’s friends/family</a:t>
            </a:r>
          </a:p>
          <a:p>
            <a:r>
              <a:rPr lang="en-US" sz="1800" dirty="0" smtClean="0"/>
              <a:t>Open access</a:t>
            </a:r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3644869"/>
            <a:ext cx="8229600" cy="121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000" dirty="0" smtClean="0"/>
              <a:t>Those inhabiting each ring access everything within their circle, but cannot penetrate information outside</a:t>
            </a:r>
            <a:endParaRPr lang="en-US" sz="2000" b="1" dirty="0" smtClean="0"/>
          </a:p>
          <a:p>
            <a:pPr defTabSz="914400"/>
            <a:r>
              <a:rPr lang="en-US" sz="2000" b="1" dirty="0" smtClean="0"/>
              <a:t>Privacy = Ability maintain circles </a:t>
            </a:r>
          </a:p>
          <a:p>
            <a:pPr defTabSz="914400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Envisioning privacy: Concentric </a:t>
            </a:r>
            <a:r>
              <a:rPr lang="en-US" dirty="0" smtClean="0"/>
              <a:t>circles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 smtClean="0"/>
              <a:t>What is Privacy?       </a:t>
            </a:r>
            <a:fld id="{74D704C5-6668-4DD2-83F9-FA86C5F0A59F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522" y="1547651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4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747"/>
            <a:ext cx="4032607" cy="1712679"/>
          </a:xfrm>
        </p:spPr>
        <p:txBody>
          <a:bodyPr/>
          <a:lstStyle/>
          <a:p>
            <a:r>
              <a:rPr lang="en-US" sz="1600" dirty="0" smtClean="0"/>
              <a:t>Subject </a:t>
            </a:r>
            <a:r>
              <a:rPr lang="en-US" sz="1600" dirty="0"/>
              <a:t>occupies the outermost </a:t>
            </a:r>
            <a:r>
              <a:rPr lang="en-US" sz="1600" dirty="0" smtClean="0"/>
              <a:t>circle: access </a:t>
            </a:r>
            <a:r>
              <a:rPr lang="en-US" sz="1600" dirty="0"/>
              <a:t>to all </a:t>
            </a:r>
            <a:r>
              <a:rPr lang="en-US" sz="1600" dirty="0" smtClean="0"/>
              <a:t>information</a:t>
            </a:r>
          </a:p>
          <a:p>
            <a:r>
              <a:rPr lang="en-US" sz="1600" dirty="0" smtClean="0"/>
              <a:t>Next </a:t>
            </a:r>
            <a:r>
              <a:rPr lang="en-US" sz="1600" dirty="0"/>
              <a:t>interior </a:t>
            </a:r>
            <a:r>
              <a:rPr lang="en-US" sz="1600" dirty="0" smtClean="0"/>
              <a:t>circle: </a:t>
            </a:r>
            <a:r>
              <a:rPr lang="en-US" sz="1600" dirty="0"/>
              <a:t>access to all but the </a:t>
            </a:r>
            <a:r>
              <a:rPr lang="en-US" sz="1600" dirty="0" smtClean="0"/>
              <a:t>subject’s </a:t>
            </a:r>
            <a:r>
              <a:rPr lang="en-US" sz="1600" dirty="0"/>
              <a:t>most intimate </a:t>
            </a:r>
            <a:r>
              <a:rPr lang="en-US" sz="1600" dirty="0" smtClean="0"/>
              <a:t>truths</a:t>
            </a:r>
            <a:endParaRPr lang="en-US" sz="1600" dirty="0" smtClean="0"/>
          </a:p>
          <a:p>
            <a:r>
              <a:rPr lang="en-US" sz="1600" dirty="0" smtClean="0"/>
              <a:t>Curated access for subject’s friends </a:t>
            </a:r>
            <a:endParaRPr lang="en-US" sz="1600" dirty="0" smtClean="0"/>
          </a:p>
          <a:p>
            <a:r>
              <a:rPr lang="en-US" sz="1600" dirty="0" smtClean="0"/>
              <a:t>Open access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4302" y="3994164"/>
            <a:ext cx="8229600" cy="88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000" dirty="0" smtClean="0"/>
              <a:t>Those inhabiting each ring access everything within their circle, but cannot penetrate information outside</a:t>
            </a:r>
          </a:p>
          <a:p>
            <a:pPr defTabSz="914400"/>
            <a:r>
              <a:rPr lang="en-US" sz="2000" b="1" dirty="0" smtClean="0"/>
              <a:t>Privacy </a:t>
            </a:r>
            <a:r>
              <a:rPr lang="en-US" sz="2000" b="1" dirty="0"/>
              <a:t>= Ability maintain </a:t>
            </a:r>
            <a:r>
              <a:rPr lang="en-US" sz="2000" b="1" dirty="0" smtClean="0"/>
              <a:t>rings 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Envisioning privacy: </a:t>
            </a:r>
            <a:r>
              <a:rPr lang="en-US" dirty="0" smtClean="0"/>
              <a:t>Independent </a:t>
            </a:r>
            <a:r>
              <a:rPr lang="en-US" dirty="0"/>
              <a:t>rings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 smtClean="0"/>
              <a:t>What is Privacy?       </a:t>
            </a:r>
            <a:fld id="{74D704C5-6668-4DD2-83F9-FA86C5F0A59F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526" y="1364378"/>
            <a:ext cx="2190750" cy="208597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34302" y="3130124"/>
            <a:ext cx="7836395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000" b="1" dirty="0" smtClean="0"/>
              <a:t>Intimacy contraction </a:t>
            </a:r>
            <a:r>
              <a:rPr lang="en-US" sz="2000" b="1" i="1" dirty="0" smtClean="0"/>
              <a:t>not</a:t>
            </a:r>
            <a:r>
              <a:rPr lang="en-US" sz="2000" b="1" dirty="0" smtClean="0"/>
              <a:t> linear</a:t>
            </a:r>
          </a:p>
          <a:p>
            <a:pPr lvl="1" defTabSz="914400"/>
            <a:r>
              <a:rPr lang="en-US" sz="1800" b="1" dirty="0" smtClean="0"/>
              <a:t>Friends may access some information unavailable to spouse, etc.</a:t>
            </a:r>
            <a:endParaRPr lang="en-US" sz="1800" dirty="0"/>
          </a:p>
        </p:txBody>
      </p:sp>
      <p:sp>
        <p:nvSpPr>
          <p:cNvPr id="9" name="Rounded Rectangle 8"/>
          <p:cNvSpPr/>
          <p:nvPr/>
        </p:nvSpPr>
        <p:spPr>
          <a:xfrm>
            <a:off x="328773" y="3127046"/>
            <a:ext cx="8435083" cy="818826"/>
          </a:xfrm>
          <a:prstGeom prst="roundRect">
            <a:avLst/>
          </a:prstGeom>
          <a:solidFill>
            <a:srgbClr val="93A299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8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Zero-privacy extremes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6149"/>
            <a:ext cx="8229600" cy="3181882"/>
          </a:xfrm>
        </p:spPr>
        <p:txBody>
          <a:bodyPr/>
          <a:lstStyle/>
          <a:p>
            <a:r>
              <a:rPr lang="en-US" sz="2200" dirty="0"/>
              <a:t>Privacy has a negative and a positive expression</a:t>
            </a:r>
            <a:endParaRPr lang="en-US" sz="2200" dirty="0" smtClean="0"/>
          </a:p>
          <a:p>
            <a:r>
              <a:rPr lang="en-US" sz="2200" b="1" dirty="0" smtClean="0"/>
              <a:t>Privacy </a:t>
            </a:r>
            <a:r>
              <a:rPr lang="en-US" sz="2200" b="1" dirty="0" smtClean="0"/>
              <a:t>as a negative </a:t>
            </a:r>
            <a:r>
              <a:rPr lang="en-US" sz="2200" b="1" dirty="0" smtClean="0"/>
              <a:t>expression </a:t>
            </a:r>
            <a:r>
              <a:rPr lang="en-US" sz="2200" b="1" dirty="0" smtClean="0"/>
              <a:t>(</a:t>
            </a:r>
            <a:r>
              <a:rPr lang="en-US" sz="2200" b="1" i="1" dirty="0"/>
              <a:t>free </a:t>
            </a:r>
            <a:r>
              <a:rPr lang="en-US" sz="2200" b="1" i="1" dirty="0" smtClean="0"/>
              <a:t>from…</a:t>
            </a:r>
            <a:r>
              <a:rPr lang="en-US" sz="2200" b="1" dirty="0" smtClean="0"/>
              <a:t>)</a:t>
            </a:r>
            <a:endParaRPr lang="en-US" sz="2200" b="1" dirty="0"/>
          </a:p>
          <a:p>
            <a:pPr lvl="1"/>
            <a:r>
              <a:rPr lang="en-US" dirty="0" smtClean="0"/>
              <a:t>Defensive = </a:t>
            </a:r>
            <a:r>
              <a:rPr lang="en-US" dirty="0" smtClean="0"/>
              <a:t>Shield personal information from </a:t>
            </a:r>
            <a:r>
              <a:rPr lang="en-US" dirty="0"/>
              <a:t>prying </a:t>
            </a:r>
            <a:r>
              <a:rPr lang="en-US" dirty="0" smtClean="0"/>
              <a:t>eyes</a:t>
            </a:r>
          </a:p>
          <a:p>
            <a:pPr lvl="1"/>
            <a:endParaRPr lang="en-US" sz="1000" dirty="0" smtClean="0"/>
          </a:p>
          <a:p>
            <a:r>
              <a:rPr lang="en-US" sz="2200" dirty="0" smtClean="0"/>
              <a:t>Zero </a:t>
            </a:r>
            <a:r>
              <a:rPr lang="en-US" sz="2200" dirty="0"/>
              <a:t>privacy </a:t>
            </a:r>
            <a:r>
              <a:rPr lang="en-US" sz="2200" dirty="0" smtClean="0"/>
              <a:t>extreme</a:t>
            </a:r>
          </a:p>
          <a:p>
            <a:pPr lvl="1"/>
            <a:r>
              <a:rPr lang="en-US" dirty="0" smtClean="0"/>
              <a:t>You are completely </a:t>
            </a:r>
            <a:r>
              <a:rPr lang="en-US" dirty="0" smtClean="0"/>
              <a:t>exposed: Unable </a:t>
            </a:r>
            <a:r>
              <a:rPr lang="en-US" dirty="0"/>
              <a:t>to hide anything, from </a:t>
            </a:r>
            <a:r>
              <a:rPr lang="en-US" dirty="0" smtClean="0"/>
              <a:t>anyone</a:t>
            </a:r>
          </a:p>
          <a:p>
            <a:pPr lvl="1"/>
            <a:r>
              <a:rPr lang="en-US" dirty="0" smtClean="0"/>
              <a:t>Example: You are under constant + complete surveillance</a:t>
            </a:r>
            <a:endParaRPr lang="en-US" dirty="0" smtClean="0"/>
          </a:p>
          <a:p>
            <a:pPr lvl="1"/>
            <a:r>
              <a:rPr lang="en-US" b="1" dirty="0" smtClean="0"/>
              <a:t>No </a:t>
            </a:r>
            <a:r>
              <a:rPr lang="en-US" b="1" dirty="0"/>
              <a:t>control over access to yourself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 smtClean="0"/>
              <a:t>What is Privacy?       </a:t>
            </a:r>
            <a:fld id="{74D704C5-6668-4DD2-83F9-FA86C5F0A59F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258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Zero-privacy extremes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6149"/>
            <a:ext cx="8229600" cy="3438736"/>
          </a:xfrm>
        </p:spPr>
        <p:txBody>
          <a:bodyPr/>
          <a:lstStyle/>
          <a:p>
            <a:r>
              <a:rPr lang="en-US" sz="2200" dirty="0"/>
              <a:t>Privacy has a negative and a positive expression </a:t>
            </a:r>
            <a:endParaRPr lang="en-US" sz="2200" dirty="0" smtClean="0"/>
          </a:p>
          <a:p>
            <a:r>
              <a:rPr lang="en-US" sz="2200" b="1" dirty="0" smtClean="0"/>
              <a:t>Privacy </a:t>
            </a:r>
            <a:r>
              <a:rPr lang="en-US" sz="2200" b="1" dirty="0" smtClean="0"/>
              <a:t>as positive </a:t>
            </a:r>
            <a:r>
              <a:rPr lang="en-US" sz="2200" b="1" dirty="0" smtClean="0"/>
              <a:t>expression </a:t>
            </a:r>
            <a:r>
              <a:rPr lang="en-US" sz="2200" b="1" dirty="0" smtClean="0"/>
              <a:t>(</a:t>
            </a:r>
            <a:r>
              <a:rPr lang="en-US" sz="2200" b="1" i="1" dirty="0"/>
              <a:t>free </a:t>
            </a:r>
            <a:r>
              <a:rPr lang="en-US" sz="2200" b="1" i="1" dirty="0" smtClean="0"/>
              <a:t>to…</a:t>
            </a:r>
            <a:r>
              <a:rPr lang="en-US" sz="2200" b="1" dirty="0" smtClean="0"/>
              <a:t>)</a:t>
            </a:r>
            <a:endParaRPr lang="en-US" sz="2200" b="1" dirty="0"/>
          </a:p>
          <a:p>
            <a:pPr lvl="1"/>
            <a:r>
              <a:rPr lang="en-US" dirty="0" smtClean="0"/>
              <a:t>Ability </a:t>
            </a:r>
            <a:r>
              <a:rPr lang="en-US" dirty="0" smtClean="0"/>
              <a:t>to </a:t>
            </a:r>
            <a:r>
              <a:rPr lang="en-US" dirty="0" smtClean="0"/>
              <a:t>reveal </a:t>
            </a:r>
            <a:r>
              <a:rPr lang="en-US" dirty="0" smtClean="0"/>
              <a:t>information </a:t>
            </a:r>
            <a:r>
              <a:rPr lang="en-US" dirty="0" smtClean="0"/>
              <a:t>to </a:t>
            </a:r>
            <a:r>
              <a:rPr lang="en-US" dirty="0" smtClean="0"/>
              <a:t>others</a:t>
            </a:r>
          </a:p>
          <a:p>
            <a:pPr lvl="2"/>
            <a:endParaRPr lang="en-US" sz="1000" dirty="0" smtClean="0"/>
          </a:p>
          <a:p>
            <a:r>
              <a:rPr lang="en-US" sz="2200" dirty="0" smtClean="0"/>
              <a:t>Zero </a:t>
            </a:r>
            <a:r>
              <a:rPr lang="en-US" sz="2200" dirty="0"/>
              <a:t>privacy </a:t>
            </a:r>
            <a:r>
              <a:rPr lang="en-US" sz="2200" dirty="0" smtClean="0"/>
              <a:t>extreme: </a:t>
            </a:r>
          </a:p>
          <a:p>
            <a:pPr lvl="1"/>
            <a:r>
              <a:rPr lang="en-US" dirty="0" smtClean="0"/>
              <a:t>Entirely muted/alone: Able to </a:t>
            </a:r>
            <a:r>
              <a:rPr lang="en-US" dirty="0"/>
              <a:t>disclose nothing, to no </a:t>
            </a:r>
            <a:r>
              <a:rPr lang="en-US" dirty="0" smtClean="0"/>
              <a:t>one</a:t>
            </a:r>
          </a:p>
          <a:p>
            <a:pPr lvl="2"/>
            <a:r>
              <a:rPr lang="en-US" dirty="0" smtClean="0"/>
              <a:t>If you’re unable </a:t>
            </a:r>
            <a:r>
              <a:rPr lang="en-US" dirty="0"/>
              <a:t>to </a:t>
            </a:r>
            <a:r>
              <a:rPr lang="en-US" dirty="0" smtClean="0"/>
              <a:t>distribute information, you </a:t>
            </a:r>
            <a:r>
              <a:rPr lang="en-US" dirty="0"/>
              <a:t>don't control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Example: Individual alone on desert island </a:t>
            </a:r>
            <a:endParaRPr lang="en-US" dirty="0" smtClean="0"/>
          </a:p>
          <a:p>
            <a:pPr lvl="1"/>
            <a:r>
              <a:rPr lang="en-US" b="1" dirty="0" smtClean="0"/>
              <a:t>No </a:t>
            </a:r>
            <a:r>
              <a:rPr lang="en-US" b="1" dirty="0"/>
              <a:t>control over access to yourself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 smtClean="0"/>
              <a:t>What is Privacy?       </a:t>
            </a:r>
            <a:fld id="{74D704C5-6668-4DD2-83F9-FA86C5F0A59F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688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 smtClean="0"/>
              <a:t>What is Privacy?       </a:t>
            </a:r>
            <a:fld id="{74D704C5-6668-4DD2-83F9-FA86C5F0A59F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9899" y="4890499"/>
            <a:ext cx="734602" cy="222179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© </a:t>
            </a:r>
            <a:r>
              <a:rPr lang="en-US" sz="1000" dirty="0" smtClean="0"/>
              <a:t>2017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87" y="1419450"/>
            <a:ext cx="1990725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17" y="2720101"/>
            <a:ext cx="1894166" cy="8807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03388" y="1846562"/>
            <a:ext cx="26199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Contact</a:t>
            </a:r>
          </a:p>
          <a:p>
            <a:endParaRPr lang="en-US" dirty="0"/>
          </a:p>
          <a:p>
            <a:r>
              <a:rPr lang="en-US" sz="1200" b="1" dirty="0" smtClean="0">
                <a:solidFill>
                  <a:srgbClr val="4D4D4D"/>
                </a:solidFill>
                <a:latin typeface="Trebuchet MS" panose="020B0603020202020204" pitchFamily="34" charset="0"/>
              </a:rPr>
              <a:t>James Brusseau</a:t>
            </a:r>
          </a:p>
          <a:p>
            <a:r>
              <a:rPr lang="en-US" sz="1200" b="1" dirty="0" smtClean="0">
                <a:solidFill>
                  <a:srgbClr val="4D4D4D"/>
                </a:solidFill>
                <a:latin typeface="Trebuchet MS" panose="020B0603020202020204" pitchFamily="34" charset="0"/>
              </a:rPr>
              <a:t>Philosophy Department</a:t>
            </a:r>
          </a:p>
          <a:p>
            <a:r>
              <a:rPr lang="en-US" sz="1200" b="1" dirty="0" smtClean="0">
                <a:solidFill>
                  <a:srgbClr val="4D4D4D"/>
                </a:solidFill>
                <a:latin typeface="Trebuchet MS" panose="020B0603020202020204" pitchFamily="34" charset="0"/>
              </a:rPr>
              <a:t>Pace University, NYC</a:t>
            </a:r>
          </a:p>
          <a:p>
            <a:endParaRPr lang="en-US" sz="1200" b="1" dirty="0" smtClean="0">
              <a:solidFill>
                <a:srgbClr val="4D4D4D"/>
              </a:solidFill>
              <a:latin typeface="Trebuchet MS" panose="020B0603020202020204" pitchFamily="34" charset="0"/>
              <a:hlinkClick r:id="rId4"/>
            </a:endParaRPr>
          </a:p>
          <a:p>
            <a:r>
              <a:rPr lang="en-US" sz="1200" b="1" dirty="0" smtClean="0">
                <a:solidFill>
                  <a:srgbClr val="4D4D4D"/>
                </a:solidFill>
                <a:latin typeface="Trebuchet MS" panose="020B0603020202020204" pitchFamily="34" charset="0"/>
              </a:rPr>
              <a:t>jbrusseau@pace.edu</a:t>
            </a:r>
          </a:p>
          <a:p>
            <a:r>
              <a:rPr lang="en-US" sz="1200" b="1" dirty="0" smtClean="0">
                <a:solidFill>
                  <a:srgbClr val="4D4D4D"/>
                </a:solidFill>
                <a:latin typeface="Trebuchet MS" panose="020B0603020202020204" pitchFamily="34" charset="0"/>
              </a:rPr>
              <a:t>JamesBrusseau.net</a:t>
            </a:r>
            <a:endParaRPr lang="en-US" sz="1200" b="1" dirty="0">
              <a:solidFill>
                <a:srgbClr val="4D4D4D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of access to </a:t>
            </a:r>
            <a:r>
              <a:rPr lang="en-US" dirty="0" smtClean="0"/>
              <a:t>ourselves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 smtClean="0"/>
              <a:t>What is Privacy?       </a:t>
            </a:r>
            <a:fld id="{74D704C5-6668-4DD2-83F9-FA86C5F0A59F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935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Privacy: </a:t>
            </a:r>
            <a:r>
              <a:rPr lang="en-US" dirty="0"/>
              <a:t>Control of access to </a:t>
            </a:r>
            <a:r>
              <a:rPr lang="en-US" dirty="0" smtClean="0"/>
              <a:t>ourselves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of </a:t>
            </a:r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We expose ourselves to others to varying degrees</a:t>
            </a:r>
            <a:endParaRPr lang="en-US" dirty="0" smtClean="0"/>
          </a:p>
          <a:p>
            <a:pPr lvl="2"/>
            <a:r>
              <a:rPr lang="en-US" dirty="0" smtClean="0"/>
              <a:t>Our name </a:t>
            </a:r>
            <a:r>
              <a:rPr lang="en-US" dirty="0" smtClean="0"/>
              <a:t>and image of our face is available to many</a:t>
            </a:r>
            <a:endParaRPr lang="en-US" dirty="0" smtClean="0"/>
          </a:p>
          <a:p>
            <a:pPr lvl="2"/>
            <a:r>
              <a:rPr lang="en-US" dirty="0" smtClean="0"/>
              <a:t>Closer </a:t>
            </a:r>
            <a:r>
              <a:rPr lang="en-US" dirty="0" smtClean="0"/>
              <a:t>details </a:t>
            </a:r>
            <a:r>
              <a:rPr lang="en-US" dirty="0" smtClean="0"/>
              <a:t>are limited</a:t>
            </a:r>
            <a:r>
              <a:rPr lang="en-US" dirty="0" smtClean="0"/>
              <a:t> </a:t>
            </a:r>
            <a:r>
              <a:rPr lang="en-US" dirty="0" smtClean="0"/>
              <a:t>to friends/family </a:t>
            </a:r>
            <a:endParaRPr lang="en-US" dirty="0" smtClean="0"/>
          </a:p>
          <a:p>
            <a:pPr lvl="2"/>
            <a:r>
              <a:rPr lang="en-US" dirty="0" smtClean="0"/>
              <a:t>Deepest aspirations/desires/fears r</a:t>
            </a:r>
            <a:r>
              <a:rPr lang="en-US" dirty="0" smtClean="0"/>
              <a:t>estricted </a:t>
            </a:r>
            <a:r>
              <a:rPr lang="en-US" dirty="0" smtClean="0"/>
              <a:t>to self + intimates</a:t>
            </a:r>
            <a:endParaRPr lang="en-US" dirty="0" smtClean="0"/>
          </a:p>
          <a:p>
            <a:pPr lvl="1"/>
            <a:r>
              <a:rPr lang="en-US" dirty="0" smtClean="0"/>
              <a:t>Privacy: </a:t>
            </a:r>
            <a:r>
              <a:rPr lang="en-US" i="1" dirty="0" smtClean="0"/>
              <a:t>Not</a:t>
            </a:r>
            <a:r>
              <a:rPr lang="en-US" dirty="0" smtClean="0"/>
              <a:t> </a:t>
            </a:r>
            <a:r>
              <a:rPr lang="en-US" dirty="0"/>
              <a:t>correspond with any </a:t>
            </a:r>
            <a:r>
              <a:rPr lang="en-US" dirty="0" smtClean="0"/>
              <a:t>one personal </a:t>
            </a:r>
            <a:r>
              <a:rPr lang="en-US" dirty="0"/>
              <a:t>exposure </a:t>
            </a:r>
            <a:r>
              <a:rPr lang="en-US" dirty="0" smtClean="0"/>
              <a:t>level</a:t>
            </a:r>
          </a:p>
          <a:p>
            <a:pPr lvl="1"/>
            <a:r>
              <a:rPr lang="en-US" b="1" dirty="0" smtClean="0"/>
              <a:t>Privacy: Ability to maintain exposure distinctions</a:t>
            </a:r>
          </a:p>
          <a:p>
            <a:pPr lvl="2"/>
            <a:r>
              <a:rPr lang="en-US" dirty="0" smtClean="0"/>
              <a:t>Privacy is </a:t>
            </a:r>
            <a:r>
              <a:rPr lang="en-US" i="1" dirty="0"/>
              <a:t>control</a:t>
            </a:r>
            <a:r>
              <a:rPr lang="en-US" dirty="0"/>
              <a:t> </a:t>
            </a:r>
            <a:r>
              <a:rPr lang="en-US" dirty="0" smtClean="0"/>
              <a:t>over who receives access to what part of ourselves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 smtClean="0"/>
              <a:t>What is Privacy?       </a:t>
            </a:r>
            <a:fld id="{74D704C5-6668-4DD2-83F9-FA86C5F0A59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03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Privacy: </a:t>
            </a:r>
            <a:r>
              <a:rPr lang="en-US" dirty="0"/>
              <a:t>Control of access to </a:t>
            </a:r>
            <a:r>
              <a:rPr lang="en-US" dirty="0" smtClean="0"/>
              <a:t>ourselves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To ourselves</a:t>
            </a:r>
          </a:p>
          <a:p>
            <a:pPr lvl="1"/>
            <a:r>
              <a:rPr lang="en-US" dirty="0"/>
              <a:t>Access to ourselves </a:t>
            </a:r>
            <a:r>
              <a:rPr lang="en-US" dirty="0" smtClean="0"/>
              <a:t>involves our:</a:t>
            </a:r>
            <a:endParaRPr lang="en-US" dirty="0" smtClean="0"/>
          </a:p>
          <a:p>
            <a:pPr lvl="2"/>
            <a:r>
              <a:rPr lang="en-US" dirty="0"/>
              <a:t>Driving </a:t>
            </a:r>
            <a:r>
              <a:rPr lang="en-US" dirty="0" smtClean="0"/>
              <a:t>desires/fears/emotions</a:t>
            </a:r>
            <a:endParaRPr lang="en-US" dirty="0"/>
          </a:p>
          <a:p>
            <a:pPr lvl="2"/>
            <a:r>
              <a:rPr lang="en-US" dirty="0" smtClean="0"/>
              <a:t>Guiding </a:t>
            </a:r>
            <a:r>
              <a:rPr lang="en-US" dirty="0" smtClean="0"/>
              <a:t>memories and aspirations</a:t>
            </a:r>
            <a:endParaRPr lang="en-US" dirty="0"/>
          </a:p>
          <a:p>
            <a:pPr lvl="2"/>
            <a:r>
              <a:rPr lang="en-US" dirty="0" smtClean="0"/>
              <a:t>Defining </a:t>
            </a:r>
            <a:r>
              <a:rPr lang="en-US" dirty="0" smtClean="0"/>
              <a:t>numbers and measurements</a:t>
            </a:r>
            <a:endParaRPr lang="en-US" dirty="0"/>
          </a:p>
          <a:p>
            <a:pPr lvl="2"/>
            <a:r>
              <a:rPr lang="en-US" dirty="0" smtClean="0"/>
              <a:t>Capturing </a:t>
            </a:r>
            <a:r>
              <a:rPr lang="en-US" dirty="0"/>
              <a:t>images</a:t>
            </a:r>
          </a:p>
          <a:p>
            <a:pPr lvl="2"/>
            <a:r>
              <a:rPr lang="en-US" dirty="0" smtClean="0"/>
              <a:t>Incarnating bodies</a:t>
            </a:r>
          </a:p>
          <a:p>
            <a:pPr lvl="1"/>
            <a:r>
              <a:rPr lang="en-US" b="1" dirty="0" smtClean="0"/>
              <a:t>All </a:t>
            </a:r>
            <a:r>
              <a:rPr lang="en-US" b="1" dirty="0"/>
              <a:t>the ways that we can be </a:t>
            </a:r>
            <a:r>
              <a:rPr lang="en-US" b="1" i="1" dirty="0"/>
              <a:t>conceived</a:t>
            </a:r>
            <a:r>
              <a:rPr lang="en-US" b="1" dirty="0"/>
              <a:t> as individuals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 smtClean="0"/>
              <a:t>What is Privacy?       </a:t>
            </a:r>
            <a:fld id="{74D704C5-6668-4DD2-83F9-FA86C5F0A59F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267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versus secrecy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Privacy: Not </a:t>
            </a:r>
            <a:r>
              <a:rPr lang="en-US" dirty="0"/>
              <a:t>a synonym for </a:t>
            </a:r>
            <a:r>
              <a:rPr lang="en-US" dirty="0" smtClean="0"/>
              <a:t>secrecy</a:t>
            </a:r>
          </a:p>
          <a:p>
            <a:r>
              <a:rPr lang="en-US" dirty="0" smtClean="0"/>
              <a:t>Privacy: Ability </a:t>
            </a:r>
            <a:r>
              <a:rPr lang="en-US" dirty="0"/>
              <a:t>to decide what remains secret</a:t>
            </a:r>
            <a:r>
              <a:rPr lang="en-US" dirty="0" smtClean="0"/>
              <a:t>, and from </a:t>
            </a:r>
            <a:r>
              <a:rPr lang="en-US" dirty="0" smtClean="0"/>
              <a:t>whom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 smtClean="0"/>
              <a:t>What is Privacy?       </a:t>
            </a:r>
            <a:fld id="{74D704C5-6668-4DD2-83F9-FA86C5F0A59F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131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</a:t>
            </a:r>
            <a:r>
              <a:rPr lang="en-US" i="1" dirty="0" smtClean="0"/>
              <a:t>vs</a:t>
            </a:r>
            <a:r>
              <a:rPr lang="en-US" dirty="0" smtClean="0"/>
              <a:t> </a:t>
            </a:r>
            <a:r>
              <a:rPr lang="en-US" dirty="0"/>
              <a:t>being left </a:t>
            </a:r>
            <a:r>
              <a:rPr lang="en-US" dirty="0" smtClean="0"/>
              <a:t>alone (Ethics </a:t>
            </a:r>
            <a:r>
              <a:rPr lang="en-US" i="1" dirty="0" smtClean="0"/>
              <a:t>vs</a:t>
            </a:r>
            <a:r>
              <a:rPr lang="en-US" dirty="0" smtClean="0"/>
              <a:t> Law)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6148"/>
            <a:ext cx="8229600" cy="3527352"/>
          </a:xfrm>
        </p:spPr>
        <p:txBody>
          <a:bodyPr/>
          <a:lstStyle/>
          <a:p>
            <a:r>
              <a:rPr lang="en-US" sz="2200" dirty="0" smtClean="0"/>
              <a:t>Legal de</a:t>
            </a:r>
            <a:r>
              <a:rPr lang="en-US" sz="2200" dirty="0"/>
              <a:t>finition privacy: </a:t>
            </a:r>
            <a:r>
              <a:rPr lang="en-US" sz="2200" i="1" dirty="0"/>
              <a:t>Right to be left alone</a:t>
            </a:r>
            <a:endParaRPr lang="en-US" sz="2200" i="1" dirty="0" smtClean="0"/>
          </a:p>
          <a:p>
            <a:pPr lvl="2"/>
            <a:r>
              <a:rPr lang="en-US" dirty="0" smtClean="0"/>
              <a:t>Justice Brandeis</a:t>
            </a:r>
            <a:r>
              <a:rPr lang="en-US" dirty="0"/>
              <a:t>, Olmstead </a:t>
            </a:r>
            <a:r>
              <a:rPr lang="en-US" i="1" dirty="0"/>
              <a:t>v.</a:t>
            </a:r>
            <a:r>
              <a:rPr lang="en-US" dirty="0"/>
              <a:t> United States, 277 U.S. 438 (1928)</a:t>
            </a:r>
            <a:endParaRPr lang="en-US" dirty="0" smtClean="0"/>
          </a:p>
          <a:p>
            <a:pPr lvl="2"/>
            <a:endParaRPr lang="en-US" sz="1000" dirty="0" smtClean="0"/>
          </a:p>
          <a:p>
            <a:r>
              <a:rPr lang="en-US" sz="2200" dirty="0" smtClean="0"/>
              <a:t>Philosophy/Ethics of privacy</a:t>
            </a:r>
            <a:r>
              <a:rPr lang="en-US" sz="2200" dirty="0"/>
              <a:t>: </a:t>
            </a:r>
            <a:r>
              <a:rPr lang="en-US" sz="2200" dirty="0" smtClean="0"/>
              <a:t>Control access to self</a:t>
            </a:r>
          </a:p>
          <a:p>
            <a:pPr lvl="1"/>
            <a:r>
              <a:rPr lang="en-US" dirty="0" smtClean="0"/>
              <a:t>Private </a:t>
            </a:r>
            <a:r>
              <a:rPr lang="en-US" dirty="0"/>
              <a:t>moment may be solitary</a:t>
            </a:r>
            <a:r>
              <a:rPr lang="en-US" dirty="0" smtClean="0"/>
              <a:t>, </a:t>
            </a:r>
            <a:r>
              <a:rPr lang="en-US" dirty="0" smtClean="0"/>
              <a:t>may </a:t>
            </a:r>
            <a:r>
              <a:rPr lang="en-US" dirty="0"/>
              <a:t>involve many </a:t>
            </a:r>
            <a:r>
              <a:rPr lang="en-US" dirty="0" smtClean="0"/>
              <a:t>others (who refuse to leave you alone)</a:t>
            </a:r>
            <a:endParaRPr lang="en-US" dirty="0" smtClean="0"/>
          </a:p>
          <a:p>
            <a:pPr lvl="2"/>
            <a:r>
              <a:rPr lang="en-US" dirty="0" smtClean="0"/>
              <a:t>Private moment examples: </a:t>
            </a:r>
            <a:r>
              <a:rPr lang="en-US" dirty="0" smtClean="0"/>
              <a:t>Quiet marriage proposal, crowded wedding </a:t>
            </a:r>
            <a:r>
              <a:rPr lang="en-US" dirty="0" smtClean="0"/>
              <a:t>ceremony</a:t>
            </a:r>
          </a:p>
          <a:p>
            <a:pPr lvl="1"/>
            <a:r>
              <a:rPr lang="en-US" b="1" dirty="0" smtClean="0"/>
              <a:t>Privacy </a:t>
            </a:r>
            <a:r>
              <a:rPr lang="en-US" b="1" dirty="0"/>
              <a:t>exists when you determine who’s </a:t>
            </a:r>
            <a:r>
              <a:rPr lang="en-US" b="1" dirty="0" smtClean="0"/>
              <a:t>there</a:t>
            </a:r>
          </a:p>
          <a:p>
            <a:pPr lvl="1"/>
            <a:r>
              <a:rPr lang="en-US" dirty="0" smtClean="0"/>
              <a:t>Privacy is about control, not about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 smtClean="0"/>
              <a:t>What is Privacy?       </a:t>
            </a:r>
            <a:fld id="{74D704C5-6668-4DD2-83F9-FA86C5F0A59F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182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lost as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230"/>
            <a:ext cx="8229600" cy="3161333"/>
          </a:xfrm>
        </p:spPr>
        <p:txBody>
          <a:bodyPr/>
          <a:lstStyle/>
          <a:p>
            <a:r>
              <a:rPr lang="en-US" dirty="0"/>
              <a:t>Definition of lost privacy </a:t>
            </a:r>
            <a:r>
              <a:rPr lang="en-US" sz="3200" dirty="0" smtClean="0"/>
              <a:t>≠</a:t>
            </a:r>
            <a:r>
              <a:rPr lang="en-US" dirty="0" smtClean="0"/>
              <a:t> </a:t>
            </a:r>
            <a:r>
              <a:rPr lang="en-US" dirty="0" smtClean="0"/>
              <a:t>Others </a:t>
            </a:r>
            <a:r>
              <a:rPr lang="en-US" dirty="0"/>
              <a:t>access </a:t>
            </a:r>
            <a:r>
              <a:rPr lang="en-US" dirty="0" smtClean="0"/>
              <a:t>you</a:t>
            </a:r>
          </a:p>
          <a:p>
            <a:r>
              <a:rPr lang="en-US" dirty="0"/>
              <a:t>Definition of lost </a:t>
            </a:r>
            <a:r>
              <a:rPr lang="en-US" dirty="0" smtClean="0"/>
              <a:t>privacy </a:t>
            </a:r>
            <a:r>
              <a:rPr lang="en-US" sz="3200" dirty="0" smtClean="0"/>
              <a:t>=</a:t>
            </a:r>
            <a:r>
              <a:rPr lang="en-US" dirty="0" smtClean="0"/>
              <a:t> </a:t>
            </a:r>
            <a:r>
              <a:rPr lang="en-US" i="1" dirty="0" smtClean="0"/>
              <a:t>Exposure</a:t>
            </a:r>
            <a:endParaRPr lang="en-US" i="1" dirty="0" smtClean="0"/>
          </a:p>
          <a:p>
            <a:pPr lvl="1"/>
            <a:r>
              <a:rPr lang="en-US" dirty="0" smtClean="0"/>
              <a:t>You </a:t>
            </a:r>
            <a:r>
              <a:rPr lang="en-US" i="1" dirty="0" smtClean="0"/>
              <a:t>may</a:t>
            </a:r>
            <a:r>
              <a:rPr lang="en-US" dirty="0" smtClean="0"/>
              <a:t> be accessed</a:t>
            </a:r>
          </a:p>
          <a:p>
            <a:pPr lvl="1"/>
            <a:r>
              <a:rPr lang="en-US" i="1" dirty="0" smtClean="0"/>
              <a:t>Vulnerable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others’ </a:t>
            </a:r>
            <a:r>
              <a:rPr lang="en-US" dirty="0" smtClean="0"/>
              <a:t>explorations of your:</a:t>
            </a:r>
            <a:endParaRPr lang="en-US" dirty="0" smtClean="0"/>
          </a:p>
          <a:p>
            <a:pPr lvl="2"/>
            <a:r>
              <a:rPr lang="en-US" dirty="0" smtClean="0"/>
              <a:t>Activities and associations</a:t>
            </a:r>
          </a:p>
          <a:p>
            <a:pPr lvl="2"/>
            <a:r>
              <a:rPr lang="en-US" dirty="0" smtClean="0"/>
              <a:t>Dimensions and appearance</a:t>
            </a:r>
          </a:p>
          <a:p>
            <a:pPr lvl="2"/>
            <a:r>
              <a:rPr lang="en-US" dirty="0" smtClean="0"/>
              <a:t>Desires/aspirations/fears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 smtClean="0"/>
              <a:t>What is Privacy?       </a:t>
            </a:r>
            <a:fld id="{74D704C5-6668-4DD2-83F9-FA86C5F0A59F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599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as a verb, not a noun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Privacy not </a:t>
            </a:r>
            <a:r>
              <a:rPr lang="en-US" dirty="0"/>
              <a:t>something we </a:t>
            </a:r>
            <a:r>
              <a:rPr lang="en-US" i="1" dirty="0"/>
              <a:t>have</a:t>
            </a:r>
            <a:r>
              <a:rPr lang="en-US" dirty="0" smtClean="0"/>
              <a:t>, privacy is something </a:t>
            </a:r>
            <a:r>
              <a:rPr lang="en-US" dirty="0"/>
              <a:t>we </a:t>
            </a:r>
            <a:r>
              <a:rPr lang="en-US" i="1" dirty="0" smtClean="0"/>
              <a:t>do</a:t>
            </a:r>
          </a:p>
          <a:p>
            <a:endParaRPr lang="en-US" sz="1000" i="1" dirty="0" smtClean="0"/>
          </a:p>
          <a:p>
            <a:r>
              <a:rPr lang="en-US" dirty="0" smtClean="0"/>
              <a:t>Privacy not </a:t>
            </a:r>
            <a:r>
              <a:rPr lang="en-US" dirty="0"/>
              <a:t>a </a:t>
            </a:r>
            <a:r>
              <a:rPr lang="en-US" i="1" dirty="0"/>
              <a:t>possession</a:t>
            </a:r>
            <a:r>
              <a:rPr lang="en-US" dirty="0" smtClean="0"/>
              <a:t>, privacy is an ability/</a:t>
            </a:r>
            <a:r>
              <a:rPr lang="en-US" i="1" dirty="0" smtClean="0"/>
              <a:t>power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 smtClean="0"/>
              <a:t>What is Privacy?       </a:t>
            </a:r>
            <a:fld id="{74D704C5-6668-4DD2-83F9-FA86C5F0A59F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84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28773" y="1585327"/>
            <a:ext cx="8435083" cy="1681855"/>
          </a:xfrm>
          <a:prstGeom prst="roundRect">
            <a:avLst/>
          </a:prstGeom>
          <a:solidFill>
            <a:srgbClr val="93A299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Examples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6149"/>
            <a:ext cx="3940139" cy="1794867"/>
          </a:xfrm>
        </p:spPr>
        <p:txBody>
          <a:bodyPr/>
          <a:lstStyle/>
          <a:p>
            <a:r>
              <a:rPr lang="en-US" sz="2000" dirty="0" smtClean="0"/>
              <a:t>End of beach day: people </a:t>
            </a:r>
            <a:r>
              <a:rPr lang="en-US" sz="2000" dirty="0"/>
              <a:t>on the sand </a:t>
            </a:r>
            <a:r>
              <a:rPr lang="en-US" sz="2000" dirty="0" smtClean="0"/>
              <a:t>nearby notice I’ve </a:t>
            </a:r>
            <a:r>
              <a:rPr lang="en-US" sz="2000" dirty="0"/>
              <a:t>wrapped myself </a:t>
            </a:r>
            <a:r>
              <a:rPr lang="en-US" sz="2000" dirty="0" smtClean="0"/>
              <a:t>in </a:t>
            </a:r>
            <a:r>
              <a:rPr lang="en-US" sz="2000" dirty="0"/>
              <a:t>towel and dropped off my wet </a:t>
            </a:r>
            <a:r>
              <a:rPr lang="en-US" sz="2000" dirty="0" smtClean="0"/>
              <a:t>swimsuit underneath.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 smtClean="0"/>
              <a:t>What is Privacy?       </a:t>
            </a:r>
            <a:fld id="{74D704C5-6668-4DD2-83F9-FA86C5F0A59F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69934" y="1616149"/>
            <a:ext cx="4123360" cy="135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000" dirty="0" smtClean="0"/>
              <a:t>Later, a hidden camera in my hotel room snaps pictures of me wrapped in the same towel after my shower. </a:t>
            </a: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199" y="3431564"/>
            <a:ext cx="8229601" cy="127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 smtClean="0"/>
              <a:t>Two identical views of me, </a:t>
            </a:r>
            <a:r>
              <a:rPr lang="en-US" dirty="0" smtClean="0"/>
              <a:t>but difference </a:t>
            </a:r>
            <a:r>
              <a:rPr lang="en-US" dirty="0"/>
              <a:t>of control</a:t>
            </a:r>
          </a:p>
          <a:p>
            <a:pPr defTabSz="914400"/>
            <a:r>
              <a:rPr lang="en-US" dirty="0" smtClean="0"/>
              <a:t>Split = divide </a:t>
            </a:r>
            <a:r>
              <a:rPr lang="en-US" dirty="0"/>
              <a:t>between privacy </a:t>
            </a:r>
            <a:r>
              <a:rPr lang="en-US" dirty="0" smtClean="0"/>
              <a:t>/ privacy’s violation</a:t>
            </a:r>
          </a:p>
          <a:p>
            <a:pPr lvl="1" defTabSz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5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W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4879</TotalTime>
  <Words>784</Words>
  <Application>Microsoft Office PowerPoint</Application>
  <PresentationFormat>On-screen Show (16:9)</PresentationFormat>
  <Paragraphs>116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ヒラギノ角ゴ Pro W3</vt:lpstr>
      <vt:lpstr>BEW</vt:lpstr>
      <vt:lpstr>What is Privacy?</vt:lpstr>
      <vt:lpstr>Privacy Definition</vt:lpstr>
      <vt:lpstr>Privacy: Control of access to ourselves</vt:lpstr>
      <vt:lpstr>Privacy: Control of access to ourselves</vt:lpstr>
      <vt:lpstr>Privacy versus secrecy</vt:lpstr>
      <vt:lpstr>Privacy vs being left alone (Ethics vs Law)</vt:lpstr>
      <vt:lpstr>Privacy lost as exposure</vt:lpstr>
      <vt:lpstr>Privacy as a verb, not a noun</vt:lpstr>
      <vt:lpstr>Privacy Examples (1 of 2)</vt:lpstr>
      <vt:lpstr>Privacy Examples (2 of 2)</vt:lpstr>
      <vt:lpstr>Envisioning privacy: Concentric circles</vt:lpstr>
      <vt:lpstr>Envisioning privacy: Independent rings</vt:lpstr>
      <vt:lpstr>Zero-privacy extremes (1 of 2)</vt:lpstr>
      <vt:lpstr>Zero-privacy extremes (2 of 2)</vt:lpstr>
      <vt:lpstr>Credits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Privacy?</dc:title>
  <dc:subject>Philosophy and ethics of privacy</dc:subject>
  <dc:creator>James Brusseau</dc:creator>
  <cp:keywords>Privacy, ethics, philosophy</cp:keywords>
  <dc:description>James Brusseau
What is Privacy?
Philosophy Department
Pace University</dc:description>
  <cp:lastModifiedBy>Q Use</cp:lastModifiedBy>
  <cp:revision>2349</cp:revision>
  <dcterms:created xsi:type="dcterms:W3CDTF">2010-02-23T07:29:43Z</dcterms:created>
  <dcterms:modified xsi:type="dcterms:W3CDTF">2017-06-02T20:42:40Z</dcterms:modified>
  <cp:category/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