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55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3d578e5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3d578e5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3d578e5a7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3d578e5a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3d578e5a7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3d578e5a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578e5a7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578e5a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3d578e5a7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3d578e5a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3d578e5a7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3d578e5a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3d578e5a7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3d578e5a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3d578e5a7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3d578e5a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3d578e5a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3d578e5a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3d578e5a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3d578e5a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3d578e5a7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3d578e5a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3d578e5a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3d578e5a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3d578e5a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3d578e5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3d578e5a7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3d578e5a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3d578e5a7_1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3d578e5a7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pexels.com/photo/two-person-standing-under-lot-of-bullet-cctv-camera-374103/"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flic.kr/p/4U1sfN"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hyperlink" Target="http://www.internetruleslab.com" TargetMode="External"/><Relationship Id="rId3" Type="http://schemas.openxmlformats.org/officeDocument/2006/relationships/hyperlink" Target="mailto:casey.fiesler@colorado.edu" TargetMode="External"/><Relationship Id="rId7" Type="http://schemas.openxmlformats.org/officeDocument/2006/relationships/hyperlink" Target="http://www.caseyfiesler.com"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hyperlink" Target="https://howwegettonext.com/the-black-mirror-writers-room-teaching-technology-ethics-through-speculation-f1a9e2deccf4" TargetMode="External"/><Relationship Id="rId5" Type="http://schemas.openxmlformats.org/officeDocument/2006/relationships/image" Target="../media/image16.png"/><Relationship Id="rId4" Type="http://schemas.openxmlformats.org/officeDocument/2006/relationships/hyperlink" Target="https://twitter.com/cfiesl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p:cNvPicPr preferRelativeResize="0"/>
          <p:nvPr/>
        </p:nvPicPr>
        <p:blipFill>
          <a:blip r:embed="rId3">
            <a:alphaModFix/>
          </a:blip>
          <a:stretch>
            <a:fillRect/>
          </a:stretch>
        </p:blipFill>
        <p:spPr>
          <a:xfrm>
            <a:off x="-720200" y="-446225"/>
            <a:ext cx="10094026" cy="5589725"/>
          </a:xfrm>
          <a:prstGeom prst="rect">
            <a:avLst/>
          </a:prstGeom>
          <a:noFill/>
          <a:ln>
            <a:noFill/>
          </a:ln>
        </p:spPr>
      </p:pic>
      <p:sp>
        <p:nvSpPr>
          <p:cNvPr id="100" name="Google Shape;100;p25"/>
          <p:cNvSpPr txBox="1"/>
          <p:nvPr/>
        </p:nvSpPr>
        <p:spPr>
          <a:xfrm>
            <a:off x="2330700" y="2824750"/>
            <a:ext cx="4157700" cy="1323300"/>
          </a:xfrm>
          <a:prstGeom prst="rect">
            <a:avLst/>
          </a:prstGeom>
          <a:noFill/>
          <a:ln>
            <a:noFill/>
          </a:ln>
          <a:effectLst>
            <a:reflection stA="29000"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CCCCCC"/>
                </a:solidFill>
                <a:latin typeface="Helvetica Neue"/>
                <a:ea typeface="Helvetica Neue"/>
                <a:cs typeface="Helvetica Neue"/>
                <a:sym typeface="Helvetica Neue"/>
              </a:rPr>
              <a:t>WRITERS’ ROOM</a:t>
            </a:r>
            <a:endParaRPr sz="3600" b="1">
              <a:solidFill>
                <a:srgbClr val="CCCCCC"/>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4"/>
          <p:cNvSpPr txBox="1"/>
          <p:nvPr/>
        </p:nvSpPr>
        <p:spPr>
          <a:xfrm>
            <a:off x="313950" y="405550"/>
            <a:ext cx="8516100" cy="10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2"/>
                </a:solidFill>
                <a:latin typeface="Helvetica Neue"/>
                <a:ea typeface="Helvetica Neue"/>
                <a:cs typeface="Helvetica Neue"/>
                <a:sym typeface="Helvetica Neue"/>
              </a:rPr>
              <a:t>1. Brainstorm </a:t>
            </a:r>
            <a:r>
              <a:rPr lang="en" sz="2000" i="1">
                <a:solidFill>
                  <a:schemeClr val="accent2"/>
                </a:solidFill>
                <a:latin typeface="Helvetica Neue"/>
                <a:ea typeface="Helvetica Neue"/>
                <a:cs typeface="Helvetica Neue"/>
                <a:sym typeface="Helvetica Neue"/>
              </a:rPr>
              <a:t>near future</a:t>
            </a:r>
            <a:r>
              <a:rPr lang="en" sz="2000">
                <a:solidFill>
                  <a:schemeClr val="accent2"/>
                </a:solidFill>
                <a:latin typeface="Helvetica Neue"/>
                <a:ea typeface="Helvetica Neue"/>
                <a:cs typeface="Helvetica Neue"/>
                <a:sym typeface="Helvetica Neue"/>
              </a:rPr>
              <a:t> technology based on a topic of your choice. It should be close enough that it seems like a plausible future.</a:t>
            </a: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2000">
                <a:solidFill>
                  <a:schemeClr val="accent2"/>
                </a:solidFill>
                <a:latin typeface="Helvetica Neue"/>
                <a:ea typeface="Helvetica Neue"/>
                <a:cs typeface="Helvetica Neue"/>
                <a:sym typeface="Helvetica Neue"/>
              </a:rPr>
              <a:t>2. What are the potential social implications and/or ethical issues and/or regulatory challenges with this technology?</a:t>
            </a: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2000">
                <a:solidFill>
                  <a:schemeClr val="accent2"/>
                </a:solidFill>
                <a:latin typeface="Helvetica Neue"/>
                <a:ea typeface="Helvetica Neue"/>
                <a:cs typeface="Helvetica Neue"/>
                <a:sym typeface="Helvetica Neue"/>
              </a:rPr>
              <a:t>3. What do you think might be a cautionary tale related to this technology?</a:t>
            </a:r>
            <a:endParaRPr sz="2000">
              <a:solidFill>
                <a:schemeClr val="accent2"/>
              </a:solidFill>
              <a:latin typeface="Helvetica Neue"/>
              <a:ea typeface="Helvetica Neue"/>
              <a:cs typeface="Helvetica Neue"/>
              <a:sym typeface="Helvetica Neue"/>
            </a:endParaRPr>
          </a:p>
          <a:p>
            <a:pPr marL="914400" lvl="0" indent="0" algn="l" rtl="0">
              <a:lnSpc>
                <a:spcPct val="115000"/>
              </a:lnSpc>
              <a:spcBef>
                <a:spcPts val="0"/>
              </a:spcBef>
              <a:spcAft>
                <a:spcPts val="0"/>
              </a:spcAft>
              <a:buNone/>
            </a:pP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2000">
                <a:solidFill>
                  <a:schemeClr val="accent2"/>
                </a:solidFill>
                <a:latin typeface="Helvetica Neue"/>
                <a:ea typeface="Helvetica Neue"/>
                <a:cs typeface="Helvetica Neue"/>
                <a:sym typeface="Helvetica Neue"/>
              </a:rPr>
              <a:t>4. What fictional person in the future could best illustrate this caution?</a:t>
            </a:r>
            <a:endParaRPr sz="2000">
              <a:solidFill>
                <a:schemeClr val="accent2"/>
              </a:solidFill>
              <a:latin typeface="Helvetica Neue"/>
              <a:ea typeface="Helvetica Neue"/>
              <a:cs typeface="Helvetica Neue"/>
              <a:sym typeface="Helvetica Neue"/>
            </a:endParaRPr>
          </a:p>
          <a:p>
            <a:pPr marL="914400" lvl="0" indent="0" algn="l" rtl="0">
              <a:lnSpc>
                <a:spcPct val="115000"/>
              </a:lnSpc>
              <a:spcBef>
                <a:spcPts val="0"/>
              </a:spcBef>
              <a:spcAft>
                <a:spcPts val="0"/>
              </a:spcAft>
              <a:buNone/>
            </a:pP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2000">
                <a:solidFill>
                  <a:schemeClr val="accent2"/>
                </a:solidFill>
                <a:latin typeface="Helvetica Neue"/>
                <a:ea typeface="Helvetica Neue"/>
                <a:cs typeface="Helvetica Neue"/>
                <a:sym typeface="Helvetica Neue"/>
              </a:rPr>
              <a:t>5. What is their story?</a:t>
            </a:r>
            <a:endParaRPr sz="2000">
              <a:solidFill>
                <a:schemeClr val="accent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000">
              <a:solidFill>
                <a:schemeClr val="accent2"/>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5"/>
          <p:cNvSpPr txBox="1"/>
          <p:nvPr/>
        </p:nvSpPr>
        <p:spPr>
          <a:xfrm>
            <a:off x="161850" y="161850"/>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accent2"/>
                </a:solidFill>
              </a:rPr>
              <a:t>Example Topics</a:t>
            </a:r>
            <a:endParaRPr sz="3600" b="1">
              <a:solidFill>
                <a:schemeClr val="accent2"/>
              </a:solidFill>
            </a:endParaRPr>
          </a:p>
        </p:txBody>
      </p:sp>
      <p:sp>
        <p:nvSpPr>
          <p:cNvPr id="155" name="Google Shape;155;p35"/>
          <p:cNvSpPr txBox="1"/>
          <p:nvPr/>
        </p:nvSpPr>
        <p:spPr>
          <a:xfrm>
            <a:off x="0" y="1115250"/>
            <a:ext cx="4515300" cy="14565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accent2"/>
              </a:buClr>
              <a:buSzPts val="2500"/>
              <a:buChar char="●"/>
            </a:pPr>
            <a:r>
              <a:rPr lang="en" sz="2500">
                <a:solidFill>
                  <a:schemeClr val="accent2"/>
                </a:solidFill>
              </a:rPr>
              <a:t>Algorithmic Bias</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Recommender Systems</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Self-Driving Cars</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Government surveillance</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Censorship</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Free speech</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Internet of things</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Predictive policing</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Facial recognition/analysis</a:t>
            </a:r>
            <a:endParaRPr sz="2500">
              <a:solidFill>
                <a:schemeClr val="accent2"/>
              </a:solidFill>
            </a:endParaRPr>
          </a:p>
          <a:p>
            <a:pPr marL="0" lvl="0" indent="0" algn="l" rtl="0">
              <a:spcBef>
                <a:spcPts val="0"/>
              </a:spcBef>
              <a:spcAft>
                <a:spcPts val="0"/>
              </a:spcAft>
              <a:buNone/>
            </a:pPr>
            <a:endParaRPr sz="2000">
              <a:solidFill>
                <a:schemeClr val="accent2"/>
              </a:solidFill>
            </a:endParaRPr>
          </a:p>
        </p:txBody>
      </p:sp>
      <p:sp>
        <p:nvSpPr>
          <p:cNvPr id="156" name="Google Shape;156;p35"/>
          <p:cNvSpPr txBox="1"/>
          <p:nvPr/>
        </p:nvSpPr>
        <p:spPr>
          <a:xfrm>
            <a:off x="4247000" y="1115250"/>
            <a:ext cx="4816200" cy="14565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accent2"/>
              </a:buClr>
              <a:buSzPts val="2500"/>
              <a:buChar char="●"/>
            </a:pPr>
            <a:r>
              <a:rPr lang="en" sz="2500">
                <a:solidFill>
                  <a:schemeClr val="accent2"/>
                </a:solidFill>
              </a:rPr>
              <a:t>Social media privacy</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Data privacy</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Online dating</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Robots/AI</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Intellectual property</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Online harassment</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Fake news/misinformation</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Job loss due to automation</a:t>
            </a:r>
            <a:endParaRPr sz="2500">
              <a:solidFill>
                <a:schemeClr val="accent2"/>
              </a:solidFill>
            </a:endParaRPr>
          </a:p>
          <a:p>
            <a:pPr marL="457200" lvl="0" indent="-387350" algn="l" rtl="0">
              <a:spcBef>
                <a:spcPts val="0"/>
              </a:spcBef>
              <a:spcAft>
                <a:spcPts val="0"/>
              </a:spcAft>
              <a:buClr>
                <a:schemeClr val="accent2"/>
              </a:buClr>
              <a:buSzPts val="2500"/>
              <a:buChar char="●"/>
            </a:pPr>
            <a:r>
              <a:rPr lang="en" sz="2500">
                <a:solidFill>
                  <a:schemeClr val="accent2"/>
                </a:solidFill>
              </a:rPr>
              <a:t>The digital divide</a:t>
            </a:r>
            <a:endParaRPr sz="250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6"/>
          <p:cNvSpPr txBox="1"/>
          <p:nvPr/>
        </p:nvSpPr>
        <p:spPr>
          <a:xfrm>
            <a:off x="689750" y="724250"/>
            <a:ext cx="7306200" cy="9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The following slides are both examples and can be used as templates for creating your own </a:t>
            </a:r>
            <a:r>
              <a:rPr lang="en" sz="2400" i="1">
                <a:solidFill>
                  <a:schemeClr val="accent2"/>
                </a:solidFill>
                <a:latin typeface="Helvetica Neue"/>
                <a:ea typeface="Helvetica Neue"/>
                <a:cs typeface="Helvetica Neue"/>
                <a:sym typeface="Helvetica Neue"/>
              </a:rPr>
              <a:t>Black Mirror</a:t>
            </a:r>
            <a:r>
              <a:rPr lang="en" sz="2400">
                <a:solidFill>
                  <a:schemeClr val="accent2"/>
                </a:solidFill>
                <a:latin typeface="Helvetica Neue"/>
                <a:ea typeface="Helvetica Neue"/>
                <a:cs typeface="Helvetica Neue"/>
                <a:sym typeface="Helvetica Neue"/>
              </a:rPr>
              <a:t> episodes based on this exercise.  Note that you will need to make a copy of the deck first. Then just have groups replace the text and image! </a:t>
            </a:r>
            <a:endParaRPr sz="2400">
              <a:solidFill>
                <a:schemeClr val="accent2"/>
              </a:solidFill>
              <a:latin typeface="Helvetica Neue"/>
              <a:ea typeface="Helvetica Neue"/>
              <a:cs typeface="Helvetica Neue"/>
              <a:sym typeface="Helvetica Neue"/>
            </a:endParaRPr>
          </a:p>
        </p:txBody>
      </p:sp>
      <p:sp>
        <p:nvSpPr>
          <p:cNvPr id="162" name="Google Shape;162;p36"/>
          <p:cNvSpPr txBox="1"/>
          <p:nvPr/>
        </p:nvSpPr>
        <p:spPr>
          <a:xfrm>
            <a:off x="689750" y="2993175"/>
            <a:ext cx="7306200" cy="9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Remember not to stop at this step… also have students consider what a “Light Mirror” scenario would be. How can we work towards preventing the negative consequences of the future they envision?</a:t>
            </a:r>
            <a:endParaRPr sz="2400">
              <a:solidFill>
                <a:schemeClr val="accent2"/>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pic>
        <p:nvPicPr>
          <p:cNvPr id="167" name="Google Shape;167;p37"/>
          <p:cNvPicPr preferRelativeResize="0"/>
          <p:nvPr/>
        </p:nvPicPr>
        <p:blipFill>
          <a:blip r:embed="rId3">
            <a:alphaModFix/>
          </a:blip>
          <a:stretch>
            <a:fillRect/>
          </a:stretch>
        </p:blipFill>
        <p:spPr>
          <a:xfrm>
            <a:off x="152400" y="152400"/>
            <a:ext cx="3590450" cy="1223125"/>
          </a:xfrm>
          <a:prstGeom prst="rect">
            <a:avLst/>
          </a:prstGeom>
          <a:noFill/>
          <a:ln>
            <a:noFill/>
          </a:ln>
        </p:spPr>
      </p:pic>
      <p:pic>
        <p:nvPicPr>
          <p:cNvPr id="168" name="Google Shape;168;p37"/>
          <p:cNvPicPr preferRelativeResize="0"/>
          <p:nvPr/>
        </p:nvPicPr>
        <p:blipFill>
          <a:blip r:embed="rId4">
            <a:alphaModFix/>
          </a:blip>
          <a:stretch>
            <a:fillRect/>
          </a:stretch>
        </p:blipFill>
        <p:spPr>
          <a:xfrm>
            <a:off x="152400" y="4370675"/>
            <a:ext cx="3941999" cy="555025"/>
          </a:xfrm>
          <a:prstGeom prst="rect">
            <a:avLst/>
          </a:prstGeom>
          <a:noFill/>
          <a:ln>
            <a:noFill/>
          </a:ln>
        </p:spPr>
      </p:pic>
      <p:sp>
        <p:nvSpPr>
          <p:cNvPr id="169" name="Google Shape;169;p37"/>
          <p:cNvSpPr txBox="1"/>
          <p:nvPr/>
        </p:nvSpPr>
        <p:spPr>
          <a:xfrm>
            <a:off x="152400" y="1584850"/>
            <a:ext cx="4157700" cy="132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latin typeface="Helvetica Neue"/>
                <a:ea typeface="Helvetica Neue"/>
                <a:cs typeface="Helvetica Neue"/>
                <a:sym typeface="Helvetica Neue"/>
              </a:rPr>
              <a:t>“Put On a Happy Face”</a:t>
            </a: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r>
              <a:rPr lang="en">
                <a:solidFill>
                  <a:srgbClr val="CCCCCC"/>
                </a:solidFill>
                <a:latin typeface="Helvetica Neue"/>
                <a:ea typeface="Helvetica Neue"/>
                <a:cs typeface="Helvetica Neue"/>
                <a:sym typeface="Helvetica Neue"/>
              </a:rPr>
              <a:t>Plagued by an algorithmic error that crashed her social credit score, a woman becomes obsessed with looking good for the massive surveillance system that determines everything about her value to society. But when looking good becomes more important than being good, everyone around her begins to suffer.  </a:t>
            </a: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CCCCCC"/>
              </a:solidFill>
              <a:latin typeface="Helvetica Neue"/>
              <a:ea typeface="Helvetica Neue"/>
              <a:cs typeface="Helvetica Neue"/>
              <a:sym typeface="Helvetica Neue"/>
            </a:endParaRPr>
          </a:p>
        </p:txBody>
      </p:sp>
      <p:pic>
        <p:nvPicPr>
          <p:cNvPr id="170" name="Google Shape;170;p37"/>
          <p:cNvPicPr preferRelativeResize="0"/>
          <p:nvPr/>
        </p:nvPicPr>
        <p:blipFill>
          <a:blip r:embed="rId5">
            <a:alphaModFix/>
          </a:blip>
          <a:stretch>
            <a:fillRect/>
          </a:stretch>
        </p:blipFill>
        <p:spPr>
          <a:xfrm>
            <a:off x="4461200" y="2"/>
            <a:ext cx="5971624" cy="5143500"/>
          </a:xfrm>
          <a:prstGeom prst="rect">
            <a:avLst/>
          </a:prstGeom>
          <a:noFill/>
          <a:ln>
            <a:noFill/>
          </a:ln>
        </p:spPr>
      </p:pic>
      <p:sp>
        <p:nvSpPr>
          <p:cNvPr id="171" name="Google Shape;171;p37"/>
          <p:cNvSpPr txBox="1"/>
          <p:nvPr/>
        </p:nvSpPr>
        <p:spPr>
          <a:xfrm>
            <a:off x="152400" y="3641975"/>
            <a:ext cx="41577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CCCCC"/>
                </a:solidFill>
                <a:latin typeface="Helvetica Neue"/>
                <a:ea typeface="Helvetica Neue"/>
                <a:cs typeface="Helvetica Neue"/>
                <a:sym typeface="Helvetica Neue"/>
              </a:rPr>
              <a:t>Creators:</a:t>
            </a:r>
            <a:r>
              <a:rPr lang="en">
                <a:solidFill>
                  <a:srgbClr val="CCCCCC"/>
                </a:solidFill>
                <a:latin typeface="Helvetica Neue"/>
                <a:ea typeface="Helvetica Neue"/>
                <a:cs typeface="Helvetica Neue"/>
                <a:sym typeface="Helvetica Neue"/>
              </a:rPr>
              <a:t> Casey Fiesler</a:t>
            </a:r>
            <a:endParaRPr>
              <a:solidFill>
                <a:srgbClr val="CCCCCC"/>
              </a:solidFill>
              <a:latin typeface="Helvetica Neue"/>
              <a:ea typeface="Helvetica Neue"/>
              <a:cs typeface="Helvetica Neue"/>
              <a:sym typeface="Helvetica Neue"/>
            </a:endParaRPr>
          </a:p>
        </p:txBody>
      </p:sp>
      <p:sp>
        <p:nvSpPr>
          <p:cNvPr id="172" name="Google Shape;172;p37"/>
          <p:cNvSpPr txBox="1"/>
          <p:nvPr/>
        </p:nvSpPr>
        <p:spPr>
          <a:xfrm>
            <a:off x="4461200" y="4879875"/>
            <a:ext cx="2700000" cy="3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rPr>
              <a:t>Image Credit: </a:t>
            </a:r>
            <a:r>
              <a:rPr lang="en" sz="1000" u="sng">
                <a:solidFill>
                  <a:srgbClr val="FFFFFF"/>
                </a:solidFill>
                <a:hlinkClick r:id="rId6"/>
              </a:rPr>
              <a:t>Pexels</a:t>
            </a:r>
            <a:r>
              <a:rPr lang="en" sz="1000">
                <a:solidFill>
                  <a:srgbClr val="FFFFFF"/>
                </a:solidFill>
              </a:rPr>
              <a:t> (Burst, free to use)</a:t>
            </a:r>
            <a:endParaRPr sz="1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6"/>
        <p:cNvGrpSpPr/>
        <p:nvPr/>
      </p:nvGrpSpPr>
      <p:grpSpPr>
        <a:xfrm>
          <a:off x="0" y="0"/>
          <a:ext cx="0" cy="0"/>
          <a:chOff x="0" y="0"/>
          <a:chExt cx="0" cy="0"/>
        </a:xfrm>
      </p:grpSpPr>
      <p:pic>
        <p:nvPicPr>
          <p:cNvPr id="177" name="Google Shape;177;p38"/>
          <p:cNvPicPr preferRelativeResize="0"/>
          <p:nvPr/>
        </p:nvPicPr>
        <p:blipFill>
          <a:blip r:embed="rId3">
            <a:alphaModFix/>
          </a:blip>
          <a:stretch>
            <a:fillRect/>
          </a:stretch>
        </p:blipFill>
        <p:spPr>
          <a:xfrm>
            <a:off x="152400" y="152400"/>
            <a:ext cx="3590450" cy="1223125"/>
          </a:xfrm>
          <a:prstGeom prst="rect">
            <a:avLst/>
          </a:prstGeom>
          <a:noFill/>
          <a:ln>
            <a:noFill/>
          </a:ln>
        </p:spPr>
      </p:pic>
      <p:pic>
        <p:nvPicPr>
          <p:cNvPr id="178" name="Google Shape;178;p38"/>
          <p:cNvPicPr preferRelativeResize="0"/>
          <p:nvPr/>
        </p:nvPicPr>
        <p:blipFill>
          <a:blip r:embed="rId4">
            <a:alphaModFix/>
          </a:blip>
          <a:stretch>
            <a:fillRect/>
          </a:stretch>
        </p:blipFill>
        <p:spPr>
          <a:xfrm>
            <a:off x="152400" y="4370675"/>
            <a:ext cx="3941999" cy="555025"/>
          </a:xfrm>
          <a:prstGeom prst="rect">
            <a:avLst/>
          </a:prstGeom>
          <a:noFill/>
          <a:ln>
            <a:noFill/>
          </a:ln>
        </p:spPr>
      </p:pic>
      <p:sp>
        <p:nvSpPr>
          <p:cNvPr id="179" name="Google Shape;179;p38"/>
          <p:cNvSpPr txBox="1"/>
          <p:nvPr/>
        </p:nvSpPr>
        <p:spPr>
          <a:xfrm>
            <a:off x="152400" y="1492225"/>
            <a:ext cx="4157700" cy="132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latin typeface="Helvetica Neue"/>
                <a:ea typeface="Helvetica Neue"/>
                <a:cs typeface="Helvetica Neue"/>
                <a:sym typeface="Helvetica Neue"/>
              </a:rPr>
              <a:t>“Special Delivery”</a:t>
            </a: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r>
              <a:rPr lang="en">
                <a:solidFill>
                  <a:srgbClr val="CCCCCC"/>
                </a:solidFill>
                <a:latin typeface="Helvetica Neue"/>
                <a:ea typeface="Helvetica Neue"/>
                <a:cs typeface="Helvetica Neue"/>
                <a:sym typeface="Helvetica Neue"/>
              </a:rPr>
              <a:t>In a data-driven, post-choice future, e-commerce algorithms know so much about you that everything you might want or need simply appears on your doorstep. But when one consumer becomes increasingly unsettled by the assumptions about his life that these deliveries represent, he wonders if what he </a:t>
            </a:r>
            <a:r>
              <a:rPr lang="en" i="1">
                <a:solidFill>
                  <a:srgbClr val="CCCCCC"/>
                </a:solidFill>
                <a:latin typeface="Helvetica Neue"/>
                <a:ea typeface="Helvetica Neue"/>
                <a:cs typeface="Helvetica Neue"/>
                <a:sym typeface="Helvetica Neue"/>
              </a:rPr>
              <a:t>really</a:t>
            </a:r>
            <a:r>
              <a:rPr lang="en">
                <a:solidFill>
                  <a:srgbClr val="CCCCCC"/>
                </a:solidFill>
                <a:latin typeface="Helvetica Neue"/>
                <a:ea typeface="Helvetica Neue"/>
                <a:cs typeface="Helvetica Neue"/>
                <a:sym typeface="Helvetica Neue"/>
              </a:rPr>
              <a:t> wants and needs is… privacy.</a:t>
            </a:r>
            <a:endParaRPr>
              <a:solidFill>
                <a:srgbClr val="CCCC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CCCCCC"/>
              </a:solidFill>
              <a:latin typeface="Helvetica Neue"/>
              <a:ea typeface="Helvetica Neue"/>
              <a:cs typeface="Helvetica Neue"/>
              <a:sym typeface="Helvetica Neue"/>
            </a:endParaRPr>
          </a:p>
        </p:txBody>
      </p:sp>
      <p:pic>
        <p:nvPicPr>
          <p:cNvPr id="180" name="Google Shape;180;p38"/>
          <p:cNvPicPr preferRelativeResize="0"/>
          <p:nvPr/>
        </p:nvPicPr>
        <p:blipFill rotWithShape="1">
          <a:blip r:embed="rId5">
            <a:alphaModFix/>
          </a:blip>
          <a:srcRect l="47220" r="-14284"/>
          <a:stretch/>
        </p:blipFill>
        <p:spPr>
          <a:xfrm>
            <a:off x="4461200" y="2"/>
            <a:ext cx="5971625" cy="5143501"/>
          </a:xfrm>
          <a:prstGeom prst="rect">
            <a:avLst/>
          </a:prstGeom>
          <a:noFill/>
          <a:ln>
            <a:noFill/>
          </a:ln>
        </p:spPr>
      </p:pic>
      <p:sp>
        <p:nvSpPr>
          <p:cNvPr id="181" name="Google Shape;181;p38"/>
          <p:cNvSpPr txBox="1"/>
          <p:nvPr/>
        </p:nvSpPr>
        <p:spPr>
          <a:xfrm>
            <a:off x="152400" y="3777325"/>
            <a:ext cx="41577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CCCCC"/>
                </a:solidFill>
                <a:latin typeface="Helvetica Neue"/>
                <a:ea typeface="Helvetica Neue"/>
                <a:cs typeface="Helvetica Neue"/>
                <a:sym typeface="Helvetica Neue"/>
              </a:rPr>
              <a:t>Creators:</a:t>
            </a:r>
            <a:r>
              <a:rPr lang="en">
                <a:solidFill>
                  <a:srgbClr val="CCCCCC"/>
                </a:solidFill>
                <a:latin typeface="Helvetica Neue"/>
                <a:ea typeface="Helvetica Neue"/>
                <a:cs typeface="Helvetica Neue"/>
                <a:sym typeface="Helvetica Neue"/>
              </a:rPr>
              <a:t> Casey Fiesler</a:t>
            </a:r>
            <a:endParaRPr>
              <a:solidFill>
                <a:srgbClr val="CCCCCC"/>
              </a:solidFill>
              <a:latin typeface="Helvetica Neue"/>
              <a:ea typeface="Helvetica Neue"/>
              <a:cs typeface="Helvetica Neue"/>
              <a:sym typeface="Helvetica Neue"/>
            </a:endParaRPr>
          </a:p>
        </p:txBody>
      </p:sp>
      <p:sp>
        <p:nvSpPr>
          <p:cNvPr id="182" name="Google Shape;182;p38"/>
          <p:cNvSpPr txBox="1"/>
          <p:nvPr/>
        </p:nvSpPr>
        <p:spPr>
          <a:xfrm>
            <a:off x="4461200" y="4879875"/>
            <a:ext cx="39420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rPr>
              <a:t>Image Credit: John Cappiello, via </a:t>
            </a:r>
            <a:r>
              <a:rPr lang="en" sz="1000" u="sng">
                <a:solidFill>
                  <a:srgbClr val="FFFFFF"/>
                </a:solidFill>
                <a:hlinkClick r:id="rId6"/>
              </a:rPr>
              <a:t>Flickr </a:t>
            </a:r>
            <a:r>
              <a:rPr lang="en" sz="1000">
                <a:solidFill>
                  <a:srgbClr val="FFFFFF"/>
                </a:solidFill>
              </a:rPr>
              <a:t>(CC NC-ND-BY 2.0)</a:t>
            </a:r>
            <a:endParaRPr sz="1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p:nvPr/>
        </p:nvSpPr>
        <p:spPr>
          <a:xfrm>
            <a:off x="189275" y="2646150"/>
            <a:ext cx="8894700" cy="10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Please feel free to make a copy of this deck and modify it as you see fit! For questions about this exercise, suggestions on how to make it better, or to share your own experiences with it, you can contact Casey Fiesler (</a:t>
            </a:r>
            <a:r>
              <a:rPr lang="en" sz="2400" u="sng">
                <a:solidFill>
                  <a:schemeClr val="hlink"/>
                </a:solidFill>
                <a:latin typeface="Helvetica Neue"/>
                <a:ea typeface="Helvetica Neue"/>
                <a:cs typeface="Helvetica Neue"/>
                <a:sym typeface="Helvetica Neue"/>
                <a:hlinkClick r:id="rId3"/>
              </a:rPr>
              <a:t>casey.fiesler@colorado.edu</a:t>
            </a:r>
            <a:r>
              <a:rPr lang="en" sz="2400">
                <a:solidFill>
                  <a:schemeClr val="accent2"/>
                </a:solidFill>
                <a:latin typeface="Helvetica Neue"/>
                <a:ea typeface="Helvetica Neue"/>
                <a:cs typeface="Helvetica Neue"/>
                <a:sym typeface="Helvetica Neue"/>
              </a:rPr>
              <a:t>) or even better, tweet about it!  </a:t>
            </a:r>
            <a:r>
              <a:rPr lang="en" sz="2400" u="sng">
                <a:solidFill>
                  <a:schemeClr val="hlink"/>
                </a:solidFill>
                <a:latin typeface="Helvetica Neue"/>
                <a:ea typeface="Helvetica Neue"/>
                <a:cs typeface="Helvetica Neue"/>
                <a:sym typeface="Helvetica Neue"/>
                <a:hlinkClick r:id="rId4"/>
              </a:rPr>
              <a:t>@cfiesler </a:t>
            </a:r>
            <a:endParaRPr sz="2400">
              <a:solidFill>
                <a:schemeClr val="accent2"/>
              </a:solidFill>
              <a:latin typeface="Helvetica Neue"/>
              <a:ea typeface="Helvetica Neue"/>
              <a:cs typeface="Helvetica Neue"/>
              <a:sym typeface="Helvetica Neue"/>
            </a:endParaRPr>
          </a:p>
        </p:txBody>
      </p:sp>
      <p:pic>
        <p:nvPicPr>
          <p:cNvPr id="188" name="Google Shape;188;p39"/>
          <p:cNvPicPr preferRelativeResize="0"/>
          <p:nvPr/>
        </p:nvPicPr>
        <p:blipFill>
          <a:blip r:embed="rId5">
            <a:alphaModFix/>
          </a:blip>
          <a:stretch>
            <a:fillRect/>
          </a:stretch>
        </p:blipFill>
        <p:spPr>
          <a:xfrm>
            <a:off x="2234175" y="84825"/>
            <a:ext cx="4675650" cy="1991950"/>
          </a:xfrm>
          <a:prstGeom prst="rect">
            <a:avLst/>
          </a:prstGeom>
          <a:noFill/>
          <a:ln>
            <a:noFill/>
          </a:ln>
        </p:spPr>
      </p:pic>
      <p:sp>
        <p:nvSpPr>
          <p:cNvPr id="189" name="Google Shape;189;p39"/>
          <p:cNvSpPr txBox="1"/>
          <p:nvPr/>
        </p:nvSpPr>
        <p:spPr>
          <a:xfrm>
            <a:off x="1020600" y="2170800"/>
            <a:ext cx="77727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6"/>
              </a:rPr>
              <a:t>https://howwegettonext.com/the-black-mirror-writers-room-teaching-technology-ethics-through-speculation-f1a9e2deccf4</a:t>
            </a:r>
            <a:endParaRPr/>
          </a:p>
        </p:txBody>
      </p:sp>
      <p:sp>
        <p:nvSpPr>
          <p:cNvPr id="190" name="Google Shape;190;p39"/>
          <p:cNvSpPr txBox="1"/>
          <p:nvPr/>
        </p:nvSpPr>
        <p:spPr>
          <a:xfrm>
            <a:off x="2480100" y="4710925"/>
            <a:ext cx="418380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7"/>
              </a:rPr>
              <a:t>www.caseyfiesler.com</a:t>
            </a:r>
            <a:r>
              <a:rPr lang="en"/>
              <a:t> </a:t>
            </a:r>
            <a:r>
              <a:rPr lang="en">
                <a:solidFill>
                  <a:srgbClr val="FFFFFF"/>
                </a:solidFill>
              </a:rPr>
              <a:t>| </a:t>
            </a:r>
            <a:r>
              <a:rPr lang="en" u="sng">
                <a:solidFill>
                  <a:schemeClr val="hlink"/>
                </a:solidFill>
                <a:hlinkClick r:id="rId8"/>
              </a:rPr>
              <a:t>www.internetruleslab.com</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533950" y="527200"/>
            <a:ext cx="7306200" cy="9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The following sets of slides are intended to show the relationship between current technologies/social implications/ethical controversies and real episodes of </a:t>
            </a:r>
            <a:r>
              <a:rPr lang="en" sz="2400" i="1">
                <a:solidFill>
                  <a:schemeClr val="accent2"/>
                </a:solidFill>
                <a:latin typeface="Helvetica Neue"/>
                <a:ea typeface="Helvetica Neue"/>
                <a:cs typeface="Helvetica Neue"/>
                <a:sym typeface="Helvetica Neue"/>
              </a:rPr>
              <a:t>Black Mirror</a:t>
            </a:r>
            <a:r>
              <a:rPr lang="en" sz="2400">
                <a:solidFill>
                  <a:schemeClr val="accent2"/>
                </a:solidFill>
                <a:latin typeface="Helvetica Neue"/>
                <a:ea typeface="Helvetica Neue"/>
                <a:cs typeface="Helvetica Neue"/>
                <a:sym typeface="Helvetica Neue"/>
              </a:rPr>
              <a:t>.</a:t>
            </a:r>
            <a:endParaRPr sz="2400">
              <a:solidFill>
                <a:schemeClr val="accent2"/>
              </a:solidFill>
              <a:latin typeface="Helvetica Neue"/>
              <a:ea typeface="Helvetica Neue"/>
              <a:cs typeface="Helvetica Neue"/>
              <a:sym typeface="Helvetica Neue"/>
            </a:endParaRPr>
          </a:p>
          <a:p>
            <a:pPr marL="0" lvl="0" indent="0" algn="l" rtl="0">
              <a:spcBef>
                <a:spcPts val="0"/>
              </a:spcBef>
              <a:spcAft>
                <a:spcPts val="0"/>
              </a:spcAft>
              <a:buNone/>
            </a:pPr>
            <a:endParaRPr sz="2400">
              <a:solidFill>
                <a:schemeClr val="accent2"/>
              </a:solidFill>
              <a:latin typeface="Helvetica Neue"/>
              <a:ea typeface="Helvetica Neue"/>
              <a:cs typeface="Helvetica Neue"/>
              <a:sym typeface="Helvetica Neue"/>
            </a:endParaRPr>
          </a:p>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A reason that </a:t>
            </a:r>
            <a:r>
              <a:rPr lang="en" sz="2400" i="1">
                <a:solidFill>
                  <a:schemeClr val="accent2"/>
                </a:solidFill>
                <a:latin typeface="Helvetica Neue"/>
                <a:ea typeface="Helvetica Neue"/>
                <a:cs typeface="Helvetica Neue"/>
                <a:sym typeface="Helvetica Neue"/>
              </a:rPr>
              <a:t>Black Mirror</a:t>
            </a:r>
            <a:r>
              <a:rPr lang="en" sz="2400">
                <a:solidFill>
                  <a:schemeClr val="accent2"/>
                </a:solidFill>
                <a:latin typeface="Helvetica Neue"/>
                <a:ea typeface="Helvetica Neue"/>
                <a:cs typeface="Helvetica Neue"/>
                <a:sym typeface="Helvetica Neue"/>
              </a:rPr>
              <a:t> is so compelling is that it often builds upon our existing anxieties about technology and pushes them just a step farther. This is the perfect place to build from when using creative speculation to think through the possible consequences of new technology.</a:t>
            </a:r>
            <a:endParaRPr sz="2400">
              <a:solidFill>
                <a:schemeClr val="accent2"/>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pic>
        <p:nvPicPr>
          <p:cNvPr id="110" name="Google Shape;110;p27"/>
          <p:cNvPicPr preferRelativeResize="0"/>
          <p:nvPr/>
        </p:nvPicPr>
        <p:blipFill>
          <a:blip r:embed="rId3">
            <a:alphaModFix/>
          </a:blip>
          <a:stretch>
            <a:fillRect/>
          </a:stretch>
        </p:blipFill>
        <p:spPr>
          <a:xfrm>
            <a:off x="152400" y="1748975"/>
            <a:ext cx="8839199" cy="3394521"/>
          </a:xfrm>
          <a:prstGeom prst="rect">
            <a:avLst/>
          </a:prstGeom>
          <a:noFill/>
          <a:ln>
            <a:noFill/>
          </a:ln>
        </p:spPr>
      </p:pic>
      <p:pic>
        <p:nvPicPr>
          <p:cNvPr id="111" name="Google Shape;111;p27"/>
          <p:cNvPicPr preferRelativeResize="0"/>
          <p:nvPr/>
        </p:nvPicPr>
        <p:blipFill>
          <a:blip r:embed="rId4">
            <a:alphaModFix/>
          </a:blip>
          <a:stretch>
            <a:fillRect/>
          </a:stretch>
        </p:blipFill>
        <p:spPr>
          <a:xfrm>
            <a:off x="108625" y="100483"/>
            <a:ext cx="9144002" cy="18915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
        <p:cNvGrpSpPr/>
        <p:nvPr/>
      </p:nvGrpSpPr>
      <p:grpSpPr>
        <a:xfrm>
          <a:off x="0" y="0"/>
          <a:ext cx="0" cy="0"/>
          <a:chOff x="0" y="0"/>
          <a:chExt cx="0" cy="0"/>
        </a:xfrm>
      </p:grpSpPr>
      <p:pic>
        <p:nvPicPr>
          <p:cNvPr id="116" name="Google Shape;116;p28"/>
          <p:cNvPicPr preferRelativeResize="0"/>
          <p:nvPr/>
        </p:nvPicPr>
        <p:blipFill>
          <a:blip r:embed="rId3">
            <a:alphaModFix/>
          </a:blip>
          <a:stretch>
            <a:fillRect/>
          </a:stretch>
        </p:blipFill>
        <p:spPr>
          <a:xfrm>
            <a:off x="152400" y="490050"/>
            <a:ext cx="8839194" cy="4026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
        <p:cNvGrpSpPr/>
        <p:nvPr/>
      </p:nvGrpSpPr>
      <p:grpSpPr>
        <a:xfrm>
          <a:off x="0" y="0"/>
          <a:ext cx="0" cy="0"/>
          <a:chOff x="0" y="0"/>
          <a:chExt cx="0" cy="0"/>
        </a:xfrm>
      </p:grpSpPr>
      <p:pic>
        <p:nvPicPr>
          <p:cNvPr id="121" name="Google Shape;121;p29"/>
          <p:cNvPicPr preferRelativeResize="0"/>
          <p:nvPr/>
        </p:nvPicPr>
        <p:blipFill>
          <a:blip r:embed="rId3">
            <a:alphaModFix/>
          </a:blip>
          <a:stretch>
            <a:fillRect/>
          </a:stretch>
        </p:blipFill>
        <p:spPr>
          <a:xfrm>
            <a:off x="74625" y="0"/>
            <a:ext cx="5984250" cy="4946524"/>
          </a:xfrm>
          <a:prstGeom prst="rect">
            <a:avLst/>
          </a:prstGeom>
          <a:noFill/>
          <a:ln>
            <a:noFill/>
          </a:ln>
        </p:spPr>
      </p:pic>
      <p:pic>
        <p:nvPicPr>
          <p:cNvPr id="122" name="Google Shape;122;p29"/>
          <p:cNvPicPr preferRelativeResize="0"/>
          <p:nvPr/>
        </p:nvPicPr>
        <p:blipFill>
          <a:blip r:embed="rId4">
            <a:alphaModFix/>
          </a:blip>
          <a:stretch>
            <a:fillRect/>
          </a:stretch>
        </p:blipFill>
        <p:spPr>
          <a:xfrm>
            <a:off x="74625" y="3421275"/>
            <a:ext cx="6684248" cy="1722225"/>
          </a:xfrm>
          <a:prstGeom prst="rect">
            <a:avLst/>
          </a:prstGeom>
          <a:noFill/>
          <a:ln>
            <a:noFill/>
          </a:ln>
        </p:spPr>
      </p:pic>
      <p:pic>
        <p:nvPicPr>
          <p:cNvPr id="123" name="Google Shape;123;p29"/>
          <p:cNvPicPr preferRelativeResize="0"/>
          <p:nvPr/>
        </p:nvPicPr>
        <p:blipFill>
          <a:blip r:embed="rId5">
            <a:alphaModFix/>
          </a:blip>
          <a:stretch>
            <a:fillRect/>
          </a:stretch>
        </p:blipFill>
        <p:spPr>
          <a:xfrm>
            <a:off x="5925300" y="74350"/>
            <a:ext cx="3128949" cy="3549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pic>
        <p:nvPicPr>
          <p:cNvPr id="128" name="Google Shape;128;p30"/>
          <p:cNvPicPr preferRelativeResize="0"/>
          <p:nvPr/>
        </p:nvPicPr>
        <p:blipFill>
          <a:blip r:embed="rId3">
            <a:alphaModFix/>
          </a:blip>
          <a:stretch>
            <a:fillRect/>
          </a:stretch>
        </p:blipFill>
        <p:spPr>
          <a:xfrm>
            <a:off x="152400" y="1159775"/>
            <a:ext cx="8839196" cy="36735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pic>
        <p:nvPicPr>
          <p:cNvPr id="133" name="Google Shape;133;p31"/>
          <p:cNvPicPr preferRelativeResize="0"/>
          <p:nvPr/>
        </p:nvPicPr>
        <p:blipFill>
          <a:blip r:embed="rId3">
            <a:alphaModFix/>
          </a:blip>
          <a:stretch>
            <a:fillRect/>
          </a:stretch>
        </p:blipFill>
        <p:spPr>
          <a:xfrm>
            <a:off x="96125" y="851525"/>
            <a:ext cx="4799775" cy="3319475"/>
          </a:xfrm>
          <a:prstGeom prst="rect">
            <a:avLst/>
          </a:prstGeom>
          <a:noFill/>
          <a:ln>
            <a:noFill/>
          </a:ln>
        </p:spPr>
      </p:pic>
      <p:pic>
        <p:nvPicPr>
          <p:cNvPr id="134" name="Google Shape;134;p31"/>
          <p:cNvPicPr preferRelativeResize="0"/>
          <p:nvPr/>
        </p:nvPicPr>
        <p:blipFill>
          <a:blip r:embed="rId4">
            <a:alphaModFix/>
          </a:blip>
          <a:stretch>
            <a:fillRect/>
          </a:stretch>
        </p:blipFill>
        <p:spPr>
          <a:xfrm>
            <a:off x="4541825" y="972513"/>
            <a:ext cx="4602176" cy="3198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8"/>
        <p:cNvGrpSpPr/>
        <p:nvPr/>
      </p:nvGrpSpPr>
      <p:grpSpPr>
        <a:xfrm>
          <a:off x="0" y="0"/>
          <a:ext cx="0" cy="0"/>
          <a:chOff x="0" y="0"/>
          <a:chExt cx="0" cy="0"/>
        </a:xfrm>
      </p:grpSpPr>
      <p:pic>
        <p:nvPicPr>
          <p:cNvPr id="139" name="Google Shape;139;p32"/>
          <p:cNvPicPr preferRelativeResize="0"/>
          <p:nvPr/>
        </p:nvPicPr>
        <p:blipFill>
          <a:blip r:embed="rId3">
            <a:alphaModFix/>
          </a:blip>
          <a:stretch>
            <a:fillRect/>
          </a:stretch>
        </p:blipFill>
        <p:spPr>
          <a:xfrm>
            <a:off x="152400" y="478800"/>
            <a:ext cx="8839199" cy="40837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3"/>
          <p:cNvSpPr txBox="1"/>
          <p:nvPr/>
        </p:nvSpPr>
        <p:spPr>
          <a:xfrm>
            <a:off x="533950" y="527200"/>
            <a:ext cx="7306200" cy="9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2"/>
                </a:solidFill>
                <a:latin typeface="Helvetica Neue"/>
                <a:ea typeface="Helvetica Neue"/>
                <a:cs typeface="Helvetica Neue"/>
                <a:sym typeface="Helvetica Neue"/>
              </a:rPr>
              <a:t>What follows is a description of an exercise that can be run with groups of students - or anyone, really!</a:t>
            </a:r>
            <a:endParaRPr sz="2400">
              <a:solidFill>
                <a:schemeClr val="accent2"/>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On-screen Show (16:9)</PresentationFormat>
  <Paragraphs>48</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Helvetica Neue</vt:lpstr>
      <vt:lpstr>Arial</vt:lpstr>
      <vt:lpstr>Simple Light</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push ENTER now</dc:creator>
  <cp:lastModifiedBy>Brusseau, James J.</cp:lastModifiedBy>
  <cp:revision>1</cp:revision>
  <dcterms:modified xsi:type="dcterms:W3CDTF">2019-10-20T21:31:51Z</dcterms:modified>
</cp:coreProperties>
</file>